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70" r:id="rId4"/>
    <p:sldId id="272" r:id="rId5"/>
    <p:sldId id="273" r:id="rId6"/>
    <p:sldId id="278" r:id="rId7"/>
    <p:sldId id="274" r:id="rId8"/>
    <p:sldId id="276" r:id="rId9"/>
    <p:sldId id="268" r:id="rId10"/>
    <p:sldId id="275" r:id="rId11"/>
    <p:sldId id="269" r:id="rId12"/>
    <p:sldId id="277" r:id="rId13"/>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79"/>
    <p:restoredTop sz="94668"/>
  </p:normalViewPr>
  <p:slideViewPr>
    <p:cSldViewPr>
      <p:cViewPr varScale="1">
        <p:scale>
          <a:sx n="69" d="100"/>
          <a:sy n="69" d="100"/>
        </p:scale>
        <p:origin x="1906" y="6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DA8DABA3-E94C-084B-8970-4EAD8F2910A9}" type="datetimeFigureOut">
              <a:rPr lang="en-US" smtClean="0"/>
              <a:t>3/6/2025</a:t>
            </a:fld>
            <a:endParaRPr lang="en-US"/>
          </a:p>
        </p:txBody>
      </p:sp>
      <p:sp>
        <p:nvSpPr>
          <p:cNvPr id="4" name="Slide Image Placeholder 3"/>
          <p:cNvSpPr>
            <a:spLocks noGrp="1" noRot="1" noChangeAspect="1"/>
          </p:cNvSpPr>
          <p:nvPr>
            <p:ph type="sldImg" idx="2"/>
          </p:nvPr>
        </p:nvSpPr>
        <p:spPr>
          <a:xfrm>
            <a:off x="3332163" y="971550"/>
            <a:ext cx="3394075" cy="2622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EE1F1D38-DCF0-8E40-A331-3631359D8285}" type="slidenum">
              <a:rPr lang="en-US" smtClean="0"/>
              <a:t>‹#›</a:t>
            </a:fld>
            <a:endParaRPr lang="en-US"/>
          </a:p>
        </p:txBody>
      </p:sp>
    </p:spTree>
    <p:extLst>
      <p:ext uri="{BB962C8B-B14F-4D97-AF65-F5344CB8AC3E}">
        <p14:creationId xmlns:p14="http://schemas.microsoft.com/office/powerpoint/2010/main" val="3007161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1F1D38-DCF0-8E40-A331-3631359D8285}" type="slidenum">
              <a:rPr lang="en-US" smtClean="0"/>
              <a:t>1</a:t>
            </a:fld>
            <a:endParaRPr lang="en-US"/>
          </a:p>
        </p:txBody>
      </p:sp>
    </p:spTree>
    <p:extLst>
      <p:ext uri="{BB962C8B-B14F-4D97-AF65-F5344CB8AC3E}">
        <p14:creationId xmlns:p14="http://schemas.microsoft.com/office/powerpoint/2010/main" val="698166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1F1D38-DCF0-8E40-A331-3631359D8285}" type="slidenum">
              <a:rPr lang="en-US" smtClean="0"/>
              <a:t>11</a:t>
            </a:fld>
            <a:endParaRPr lang="en-US"/>
          </a:p>
        </p:txBody>
      </p:sp>
    </p:spTree>
    <p:extLst>
      <p:ext uri="{BB962C8B-B14F-4D97-AF65-F5344CB8AC3E}">
        <p14:creationId xmlns:p14="http://schemas.microsoft.com/office/powerpoint/2010/main" val="1019131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2A4E5-164E-339B-C490-E34245E7D1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6A3AD4-5404-A5E1-24F8-1FAFDDB43A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0CA4D5-B7CA-4F9F-3C96-7212D2532E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D442EB-EDC5-0E30-2ECE-10EF74D68F85}"/>
              </a:ext>
            </a:extLst>
          </p:cNvPr>
          <p:cNvSpPr>
            <a:spLocks noGrp="1"/>
          </p:cNvSpPr>
          <p:nvPr>
            <p:ph type="sldNum" sz="quarter" idx="5"/>
          </p:nvPr>
        </p:nvSpPr>
        <p:spPr/>
        <p:txBody>
          <a:bodyPr/>
          <a:lstStyle/>
          <a:p>
            <a:fld id="{EE1F1D38-DCF0-8E40-A331-3631359D8285}" type="slidenum">
              <a:rPr lang="en-US" smtClean="0"/>
              <a:t>12</a:t>
            </a:fld>
            <a:endParaRPr lang="en-US"/>
          </a:p>
        </p:txBody>
      </p:sp>
    </p:spTree>
    <p:extLst>
      <p:ext uri="{BB962C8B-B14F-4D97-AF65-F5344CB8AC3E}">
        <p14:creationId xmlns:p14="http://schemas.microsoft.com/office/powerpoint/2010/main" val="116352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EE1F1D38-DCF0-8E40-A331-3631359D8285}" type="slidenum">
              <a:rPr lang="en-US" smtClean="0"/>
              <a:t>3</a:t>
            </a:fld>
            <a:endParaRPr lang="en-US"/>
          </a:p>
        </p:txBody>
      </p:sp>
    </p:spTree>
    <p:extLst>
      <p:ext uri="{BB962C8B-B14F-4D97-AF65-F5344CB8AC3E}">
        <p14:creationId xmlns:p14="http://schemas.microsoft.com/office/powerpoint/2010/main" val="3392887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49E63-A761-BA57-D8BC-5A96359485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C1A312-44AA-94FE-5DE1-0179F9FB53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C9201E-5598-074F-6238-57EF6A2265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35444A-B3D6-2709-5386-F2A04BDD5BFA}"/>
              </a:ext>
            </a:extLst>
          </p:cNvPr>
          <p:cNvSpPr>
            <a:spLocks noGrp="1"/>
          </p:cNvSpPr>
          <p:nvPr>
            <p:ph type="sldNum" sz="quarter" idx="5"/>
          </p:nvPr>
        </p:nvSpPr>
        <p:spPr/>
        <p:txBody>
          <a:bodyPr/>
          <a:lstStyle/>
          <a:p>
            <a:fld id="{EE1F1D38-DCF0-8E40-A331-3631359D8285}" type="slidenum">
              <a:rPr lang="en-US" smtClean="0"/>
              <a:t>4</a:t>
            </a:fld>
            <a:endParaRPr lang="en-US"/>
          </a:p>
        </p:txBody>
      </p:sp>
    </p:spTree>
    <p:extLst>
      <p:ext uri="{BB962C8B-B14F-4D97-AF65-F5344CB8AC3E}">
        <p14:creationId xmlns:p14="http://schemas.microsoft.com/office/powerpoint/2010/main" val="4099673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19332-483C-1F81-CD08-3207A01056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6370B4-F0EA-7E90-B7D3-76629A8BDA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969CF7-5B6B-2788-7BB4-817D89CCD4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92D89E-E5AC-E396-904A-01E3CAA9CD7B}"/>
              </a:ext>
            </a:extLst>
          </p:cNvPr>
          <p:cNvSpPr>
            <a:spLocks noGrp="1"/>
          </p:cNvSpPr>
          <p:nvPr>
            <p:ph type="sldNum" sz="quarter" idx="5"/>
          </p:nvPr>
        </p:nvSpPr>
        <p:spPr/>
        <p:txBody>
          <a:bodyPr/>
          <a:lstStyle/>
          <a:p>
            <a:fld id="{EE1F1D38-DCF0-8E40-A331-3631359D8285}" type="slidenum">
              <a:rPr lang="en-US" smtClean="0"/>
              <a:t>5</a:t>
            </a:fld>
            <a:endParaRPr lang="en-US"/>
          </a:p>
        </p:txBody>
      </p:sp>
    </p:spTree>
    <p:extLst>
      <p:ext uri="{BB962C8B-B14F-4D97-AF65-F5344CB8AC3E}">
        <p14:creationId xmlns:p14="http://schemas.microsoft.com/office/powerpoint/2010/main" val="1778506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28B98-0AF8-2999-9FFE-03EF54FECF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4868C9-FBA6-3536-27E6-EBF5B68BEA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6B8923-0938-5150-DC97-FB57ABC54C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0E0085-9721-2289-C261-249D71C18EBA}"/>
              </a:ext>
            </a:extLst>
          </p:cNvPr>
          <p:cNvSpPr>
            <a:spLocks noGrp="1"/>
          </p:cNvSpPr>
          <p:nvPr>
            <p:ph type="sldNum" sz="quarter" idx="5"/>
          </p:nvPr>
        </p:nvSpPr>
        <p:spPr/>
        <p:txBody>
          <a:bodyPr/>
          <a:lstStyle/>
          <a:p>
            <a:fld id="{EE1F1D38-DCF0-8E40-A331-3631359D8285}" type="slidenum">
              <a:rPr lang="en-US" smtClean="0"/>
              <a:t>6</a:t>
            </a:fld>
            <a:endParaRPr lang="en-US"/>
          </a:p>
        </p:txBody>
      </p:sp>
    </p:spTree>
    <p:extLst>
      <p:ext uri="{BB962C8B-B14F-4D97-AF65-F5344CB8AC3E}">
        <p14:creationId xmlns:p14="http://schemas.microsoft.com/office/powerpoint/2010/main" val="1281100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FFB86-B79A-A7D7-5D42-68DE76BEB2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9C37EA-AB4E-8D96-1676-DE0AFB0107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4F6B6E-36CC-A64F-48EF-0F5087BD62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14B202-F715-0079-F97E-180771330700}"/>
              </a:ext>
            </a:extLst>
          </p:cNvPr>
          <p:cNvSpPr>
            <a:spLocks noGrp="1"/>
          </p:cNvSpPr>
          <p:nvPr>
            <p:ph type="sldNum" sz="quarter" idx="5"/>
          </p:nvPr>
        </p:nvSpPr>
        <p:spPr/>
        <p:txBody>
          <a:bodyPr/>
          <a:lstStyle/>
          <a:p>
            <a:fld id="{EE1F1D38-DCF0-8E40-A331-3631359D8285}" type="slidenum">
              <a:rPr lang="en-US" smtClean="0"/>
              <a:t>7</a:t>
            </a:fld>
            <a:endParaRPr lang="en-US"/>
          </a:p>
        </p:txBody>
      </p:sp>
    </p:spTree>
    <p:extLst>
      <p:ext uri="{BB962C8B-B14F-4D97-AF65-F5344CB8AC3E}">
        <p14:creationId xmlns:p14="http://schemas.microsoft.com/office/powerpoint/2010/main" val="2276336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6ED99-52D9-A45D-63B4-DFDADE75A2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236B3-741D-F836-8D9B-100ABAF58F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A35373-3A0B-F134-9122-B6904343BB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3D9261-6478-3A36-B9F6-D192A773F63C}"/>
              </a:ext>
            </a:extLst>
          </p:cNvPr>
          <p:cNvSpPr>
            <a:spLocks noGrp="1"/>
          </p:cNvSpPr>
          <p:nvPr>
            <p:ph type="sldNum" sz="quarter" idx="5"/>
          </p:nvPr>
        </p:nvSpPr>
        <p:spPr/>
        <p:txBody>
          <a:bodyPr/>
          <a:lstStyle/>
          <a:p>
            <a:fld id="{EE1F1D38-DCF0-8E40-A331-3631359D8285}" type="slidenum">
              <a:rPr lang="en-US" smtClean="0"/>
              <a:t>8</a:t>
            </a:fld>
            <a:endParaRPr lang="en-US"/>
          </a:p>
        </p:txBody>
      </p:sp>
    </p:spTree>
    <p:extLst>
      <p:ext uri="{BB962C8B-B14F-4D97-AF65-F5344CB8AC3E}">
        <p14:creationId xmlns:p14="http://schemas.microsoft.com/office/powerpoint/2010/main" val="3391861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1F1D38-DCF0-8E40-A331-3631359D8285}" type="slidenum">
              <a:rPr lang="en-US" smtClean="0"/>
              <a:t>9</a:t>
            </a:fld>
            <a:endParaRPr lang="en-US"/>
          </a:p>
        </p:txBody>
      </p:sp>
    </p:spTree>
    <p:extLst>
      <p:ext uri="{BB962C8B-B14F-4D97-AF65-F5344CB8AC3E}">
        <p14:creationId xmlns:p14="http://schemas.microsoft.com/office/powerpoint/2010/main" val="2309341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CDF14-DE72-76F8-8953-99FF02D5CF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7847CF-DCD3-AADB-00A0-FC289F74C5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9BD5BA-64D4-7558-10A2-BE59C838DC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59B2C7-8858-BCDE-2CCA-15C477E5B701}"/>
              </a:ext>
            </a:extLst>
          </p:cNvPr>
          <p:cNvSpPr>
            <a:spLocks noGrp="1"/>
          </p:cNvSpPr>
          <p:nvPr>
            <p:ph type="sldNum" sz="quarter" idx="5"/>
          </p:nvPr>
        </p:nvSpPr>
        <p:spPr/>
        <p:txBody>
          <a:bodyPr/>
          <a:lstStyle/>
          <a:p>
            <a:fld id="{EE1F1D38-DCF0-8E40-A331-3631359D8285}" type="slidenum">
              <a:rPr lang="en-US" smtClean="0"/>
              <a:t>10</a:t>
            </a:fld>
            <a:endParaRPr lang="en-US"/>
          </a:p>
        </p:txBody>
      </p:sp>
    </p:spTree>
    <p:extLst>
      <p:ext uri="{BB962C8B-B14F-4D97-AF65-F5344CB8AC3E}">
        <p14:creationId xmlns:p14="http://schemas.microsoft.com/office/powerpoint/2010/main" val="1472813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92906" y="7265192"/>
            <a:ext cx="9272905" cy="0"/>
          </a:xfrm>
          <a:custGeom>
            <a:avLst/>
            <a:gdLst/>
            <a:ahLst/>
            <a:cxnLst/>
            <a:rect l="l" t="t" r="r" b="b"/>
            <a:pathLst>
              <a:path w="9272905">
                <a:moveTo>
                  <a:pt x="0" y="1"/>
                </a:moveTo>
                <a:lnTo>
                  <a:pt x="9272587" y="0"/>
                </a:lnTo>
              </a:path>
            </a:pathLst>
          </a:custGeom>
          <a:ln w="58935">
            <a:solidFill>
              <a:srgbClr val="444444"/>
            </a:solidFill>
          </a:ln>
        </p:spPr>
        <p:txBody>
          <a:bodyPr wrap="square" lIns="0" tIns="0" rIns="0" bIns="0" rtlCol="0"/>
          <a:lstStyle/>
          <a:p>
            <a:endParaRPr/>
          </a:p>
        </p:txBody>
      </p:sp>
      <p:sp>
        <p:nvSpPr>
          <p:cNvPr id="17" name="bk object 17"/>
          <p:cNvSpPr/>
          <p:nvPr/>
        </p:nvSpPr>
        <p:spPr>
          <a:xfrm>
            <a:off x="392906" y="507206"/>
            <a:ext cx="9272905" cy="0"/>
          </a:xfrm>
          <a:custGeom>
            <a:avLst/>
            <a:gdLst/>
            <a:ahLst/>
            <a:cxnLst/>
            <a:rect l="l" t="t" r="r" b="b"/>
            <a:pathLst>
              <a:path w="9272905">
                <a:moveTo>
                  <a:pt x="0" y="0"/>
                </a:moveTo>
                <a:lnTo>
                  <a:pt x="9272587" y="0"/>
                </a:lnTo>
              </a:path>
            </a:pathLst>
          </a:custGeom>
          <a:ln w="9822">
            <a:solidFill>
              <a:srgbClr val="444444"/>
            </a:solidFill>
          </a:ln>
        </p:spPr>
        <p:txBody>
          <a:bodyPr wrap="square" lIns="0" tIns="0" rIns="0" bIns="0" rtlCol="0"/>
          <a:lstStyle/>
          <a:p>
            <a:endParaRPr/>
          </a:p>
        </p:txBody>
      </p:sp>
      <p:sp>
        <p:nvSpPr>
          <p:cNvPr id="18" name="bk object 18"/>
          <p:cNvSpPr/>
          <p:nvPr/>
        </p:nvSpPr>
        <p:spPr>
          <a:xfrm>
            <a:off x="685315" y="783822"/>
            <a:ext cx="75565" cy="75565"/>
          </a:xfrm>
          <a:custGeom>
            <a:avLst/>
            <a:gdLst/>
            <a:ahLst/>
            <a:cxnLst/>
            <a:rect l="l" t="t" r="r" b="b"/>
            <a:pathLst>
              <a:path w="75565" h="75565">
                <a:moveTo>
                  <a:pt x="75398" y="75398"/>
                </a:moveTo>
                <a:lnTo>
                  <a:pt x="0" y="75398"/>
                </a:lnTo>
                <a:lnTo>
                  <a:pt x="0" y="0"/>
                </a:lnTo>
                <a:lnTo>
                  <a:pt x="75398" y="0"/>
                </a:lnTo>
                <a:lnTo>
                  <a:pt x="75398" y="75398"/>
                </a:lnTo>
                <a:close/>
              </a:path>
            </a:pathLst>
          </a:custGeom>
          <a:solidFill>
            <a:srgbClr val="BEBEBE"/>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700" b="0" i="0">
                <a:solidFill>
                  <a:srgbClr val="606060"/>
                </a:solidFill>
                <a:latin typeface="Gill Sans MT"/>
                <a:cs typeface="Gill Sans M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0" i="0">
                <a:solidFill>
                  <a:srgbClr val="606060"/>
                </a:solidFill>
                <a:latin typeface="Gill Sans MT"/>
                <a:cs typeface="Gill Sans MT"/>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3/6/2025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0" i="0">
                <a:solidFill>
                  <a:srgbClr val="606060"/>
                </a:solidFill>
                <a:latin typeface="Gill Sans MT"/>
                <a:cs typeface="Gill Sans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3/6/2025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92906" y="7265192"/>
            <a:ext cx="9272905" cy="0"/>
          </a:xfrm>
          <a:custGeom>
            <a:avLst/>
            <a:gdLst/>
            <a:ahLst/>
            <a:cxnLst/>
            <a:rect l="l" t="t" r="r" b="b"/>
            <a:pathLst>
              <a:path w="9272905">
                <a:moveTo>
                  <a:pt x="0" y="1"/>
                </a:moveTo>
                <a:lnTo>
                  <a:pt x="9272587" y="0"/>
                </a:lnTo>
              </a:path>
            </a:pathLst>
          </a:custGeom>
          <a:ln w="58935">
            <a:solidFill>
              <a:srgbClr val="444444"/>
            </a:solidFill>
          </a:ln>
        </p:spPr>
        <p:txBody>
          <a:bodyPr wrap="square" lIns="0" tIns="0" rIns="0" bIns="0" rtlCol="0"/>
          <a:lstStyle/>
          <a:p>
            <a:endParaRPr/>
          </a:p>
        </p:txBody>
      </p:sp>
      <p:sp>
        <p:nvSpPr>
          <p:cNvPr id="17" name="bk object 17"/>
          <p:cNvSpPr/>
          <p:nvPr/>
        </p:nvSpPr>
        <p:spPr>
          <a:xfrm>
            <a:off x="392906" y="507206"/>
            <a:ext cx="9272905" cy="0"/>
          </a:xfrm>
          <a:custGeom>
            <a:avLst/>
            <a:gdLst/>
            <a:ahLst/>
            <a:cxnLst/>
            <a:rect l="l" t="t" r="r" b="b"/>
            <a:pathLst>
              <a:path w="9272905">
                <a:moveTo>
                  <a:pt x="0" y="0"/>
                </a:moveTo>
                <a:lnTo>
                  <a:pt x="9272587" y="0"/>
                </a:lnTo>
              </a:path>
            </a:pathLst>
          </a:custGeom>
          <a:ln w="9822">
            <a:solidFill>
              <a:srgbClr val="444444"/>
            </a:solidFill>
          </a:ln>
        </p:spPr>
        <p:txBody>
          <a:bodyPr wrap="square" lIns="0" tIns="0" rIns="0" bIns="0" rtlCol="0"/>
          <a:lstStyle/>
          <a:p>
            <a:endParaRPr/>
          </a:p>
        </p:txBody>
      </p:sp>
      <p:sp>
        <p:nvSpPr>
          <p:cNvPr id="18" name="bk object 18"/>
          <p:cNvSpPr/>
          <p:nvPr/>
        </p:nvSpPr>
        <p:spPr>
          <a:xfrm>
            <a:off x="6482402" y="6549447"/>
            <a:ext cx="3575997" cy="887588"/>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92906" y="7265192"/>
            <a:ext cx="9272905" cy="0"/>
          </a:xfrm>
          <a:custGeom>
            <a:avLst/>
            <a:gdLst/>
            <a:ahLst/>
            <a:cxnLst/>
            <a:rect l="l" t="t" r="r" b="b"/>
            <a:pathLst>
              <a:path w="9272905">
                <a:moveTo>
                  <a:pt x="0" y="1"/>
                </a:moveTo>
                <a:lnTo>
                  <a:pt x="9272587" y="0"/>
                </a:lnTo>
              </a:path>
            </a:pathLst>
          </a:custGeom>
          <a:ln w="58935">
            <a:solidFill>
              <a:srgbClr val="444444"/>
            </a:solidFill>
          </a:ln>
        </p:spPr>
        <p:txBody>
          <a:bodyPr wrap="square" lIns="0" tIns="0" rIns="0" bIns="0" rtlCol="0"/>
          <a:lstStyle/>
          <a:p>
            <a:endParaRPr/>
          </a:p>
        </p:txBody>
      </p:sp>
      <p:sp>
        <p:nvSpPr>
          <p:cNvPr id="17" name="bk object 17"/>
          <p:cNvSpPr/>
          <p:nvPr/>
        </p:nvSpPr>
        <p:spPr>
          <a:xfrm>
            <a:off x="392906" y="507206"/>
            <a:ext cx="9272905" cy="0"/>
          </a:xfrm>
          <a:custGeom>
            <a:avLst/>
            <a:gdLst/>
            <a:ahLst/>
            <a:cxnLst/>
            <a:rect l="l" t="t" r="r" b="b"/>
            <a:pathLst>
              <a:path w="9272905">
                <a:moveTo>
                  <a:pt x="0" y="0"/>
                </a:moveTo>
                <a:lnTo>
                  <a:pt x="9272587" y="0"/>
                </a:lnTo>
              </a:path>
            </a:pathLst>
          </a:custGeom>
          <a:ln w="9822">
            <a:solidFill>
              <a:srgbClr val="444444"/>
            </a:solidFill>
          </a:ln>
        </p:spPr>
        <p:txBody>
          <a:bodyPr wrap="square" lIns="0" tIns="0" rIns="0" bIns="0" rtlCol="0"/>
          <a:lstStyle/>
          <a:p>
            <a:endParaRPr/>
          </a:p>
        </p:txBody>
      </p:sp>
      <p:sp>
        <p:nvSpPr>
          <p:cNvPr id="2" name="Holder 2"/>
          <p:cNvSpPr>
            <a:spLocks noGrp="1"/>
          </p:cNvSpPr>
          <p:nvPr>
            <p:ph type="title"/>
          </p:nvPr>
        </p:nvSpPr>
        <p:spPr>
          <a:xfrm>
            <a:off x="483870" y="2621458"/>
            <a:ext cx="9090660" cy="1917700"/>
          </a:xfrm>
          <a:prstGeom prst="rect">
            <a:avLst/>
          </a:prstGeom>
        </p:spPr>
        <p:txBody>
          <a:bodyPr wrap="square" lIns="0" tIns="0" rIns="0" bIns="0">
            <a:spAutoFit/>
          </a:bodyPr>
          <a:lstStyle>
            <a:lvl1pPr>
              <a:defRPr sz="2700" b="0" i="0">
                <a:solidFill>
                  <a:srgbClr val="606060"/>
                </a:solidFill>
                <a:latin typeface="Gill Sans MT"/>
                <a:cs typeface="Gill Sans MT"/>
              </a:defRPr>
            </a:lvl1pPr>
          </a:lstStyle>
          <a:p>
            <a:endParaRPr/>
          </a:p>
        </p:txBody>
      </p:sp>
      <p:sp>
        <p:nvSpPr>
          <p:cNvPr id="3" name="Holder 3"/>
          <p:cNvSpPr>
            <a:spLocks noGrp="1"/>
          </p:cNvSpPr>
          <p:nvPr>
            <p:ph type="body" idx="1"/>
          </p:nvPr>
        </p:nvSpPr>
        <p:spPr>
          <a:xfrm>
            <a:off x="502920" y="1787652"/>
            <a:ext cx="9052560"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3/6/2025</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5171" y="3111227"/>
            <a:ext cx="8388058" cy="2111219"/>
          </a:xfrm>
          <a:prstGeom prst="rect">
            <a:avLst/>
          </a:prstGeom>
        </p:spPr>
        <p:txBody>
          <a:bodyPr vert="horz" wrap="square" lIns="0" tIns="8255" rIns="0" bIns="0" rtlCol="0">
            <a:spAutoFit/>
          </a:bodyPr>
          <a:lstStyle/>
          <a:p>
            <a:pPr marL="5307330" marR="5080" algn="ctr">
              <a:lnSpc>
                <a:spcPct val="115199"/>
              </a:lnSpc>
              <a:spcBef>
                <a:spcPts val="65"/>
              </a:spcBef>
            </a:pPr>
            <a:r>
              <a:rPr lang="en-US" sz="2000" b="1" i="1" spc="-15" dirty="0">
                <a:latin typeface="+mn-lt"/>
              </a:rPr>
              <a:t>OCEAN TRAIL V</a:t>
            </a:r>
            <a:br>
              <a:rPr lang="en-US" sz="2000" b="1" i="1" spc="-15" dirty="0">
                <a:latin typeface="+mn-lt"/>
              </a:rPr>
            </a:br>
            <a:br>
              <a:rPr lang="en-US" sz="2000" b="1" i="1" spc="-15" dirty="0">
                <a:latin typeface="+mn-lt"/>
              </a:rPr>
            </a:br>
            <a:r>
              <a:rPr lang="en-US" sz="2000" b="1" i="1" spc="-15" dirty="0">
                <a:latin typeface="+mn-lt"/>
              </a:rPr>
              <a:t>CONCRETE REPAIR / MILESTONE PROJECT</a:t>
            </a:r>
            <a:br>
              <a:rPr lang="en-US" sz="2000" b="1" i="1" spc="-15" dirty="0">
                <a:latin typeface="+mn-lt"/>
              </a:rPr>
            </a:br>
            <a:br>
              <a:rPr lang="en-US" sz="2000" b="1" i="1" dirty="0">
                <a:latin typeface="+mn-lt"/>
              </a:rPr>
            </a:br>
            <a:r>
              <a:rPr lang="en-US" sz="2000" b="1" i="1" dirty="0">
                <a:latin typeface="+mn-lt"/>
              </a:rPr>
              <a:t>March 6, 2025</a:t>
            </a:r>
          </a:p>
        </p:txBody>
      </p:sp>
      <p:sp>
        <p:nvSpPr>
          <p:cNvPr id="3" name="object 3"/>
          <p:cNvSpPr/>
          <p:nvPr/>
        </p:nvSpPr>
        <p:spPr>
          <a:xfrm>
            <a:off x="2539494" y="422278"/>
            <a:ext cx="4979412" cy="1242645"/>
          </a:xfrm>
          <a:prstGeom prst="rect">
            <a:avLst/>
          </a:prstGeom>
          <a:blipFill>
            <a:blip r:embed="rId3" cstate="print"/>
            <a:stretch>
              <a:fillRect/>
            </a:stretch>
          </a:blipFill>
        </p:spPr>
        <p:txBody>
          <a:bodyPr wrap="square" lIns="0" tIns="0" rIns="0" bIns="0" rtlCol="0"/>
          <a:lstStyle/>
          <a:p>
            <a:endParaRPr/>
          </a:p>
        </p:txBody>
      </p:sp>
      <p:pic>
        <p:nvPicPr>
          <p:cNvPr id="7" name="Picture 6">
            <a:extLst>
              <a:ext uri="{FF2B5EF4-FFF2-40B4-BE49-F238E27FC236}">
                <a16:creationId xmlns:a16="http://schemas.microsoft.com/office/drawing/2014/main" id="{F1D853D2-6251-B3F2-8F08-6D34B295D5F1}"/>
              </a:ext>
            </a:extLst>
          </p:cNvPr>
          <p:cNvPicPr>
            <a:picLocks noChangeAspect="1"/>
          </p:cNvPicPr>
          <p:nvPr/>
        </p:nvPicPr>
        <p:blipFill>
          <a:blip r:embed="rId4">
            <a:extLst>
              <a:ext uri="{28A0092B-C50C-407E-A947-70E740481C1C}">
                <a14:useLocalDpi xmlns:a14="http://schemas.microsoft.com/office/drawing/2010/main" val="0"/>
              </a:ext>
            </a:extLst>
          </a:blip>
          <a:srcRect r="30372"/>
          <a:stretch/>
        </p:blipFill>
        <p:spPr>
          <a:xfrm>
            <a:off x="609600" y="1585215"/>
            <a:ext cx="5395997" cy="51632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A2157-11B4-F45C-57E9-26F2A2C32F0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05C9437-0D9B-BD44-6EDC-6798630398BD}"/>
              </a:ext>
            </a:extLst>
          </p:cNvPr>
          <p:cNvSpPr txBox="1"/>
          <p:nvPr/>
        </p:nvSpPr>
        <p:spPr>
          <a:xfrm>
            <a:off x="434083" y="602750"/>
            <a:ext cx="5029200" cy="954107"/>
          </a:xfrm>
          <a:prstGeom prst="rect">
            <a:avLst/>
          </a:prstGeom>
          <a:noFill/>
        </p:spPr>
        <p:txBody>
          <a:bodyPr wrap="square" rtlCol="0">
            <a:spAutoFit/>
          </a:bodyPr>
          <a:lstStyle/>
          <a:p>
            <a:r>
              <a:rPr lang="en-US" sz="2000" dirty="0"/>
              <a:t>WHAT DO </a:t>
            </a:r>
            <a:r>
              <a:rPr lang="en-US" sz="2000"/>
              <a:t>THE REPAIRS </a:t>
            </a:r>
            <a:r>
              <a:rPr lang="en-US" sz="2000" dirty="0"/>
              <a:t>LOOK LIKE?</a:t>
            </a:r>
          </a:p>
          <a:p>
            <a:pPr marL="285750" indent="-285750">
              <a:buFont typeface="Wingdings" pitchFamily="2" charset="2"/>
              <a:buChar char="§"/>
            </a:pPr>
            <a:endParaRPr lang="en-US" dirty="0"/>
          </a:p>
          <a:p>
            <a:pPr marL="285750" indent="-285750">
              <a:buFont typeface="Wingdings" pitchFamily="2" charset="2"/>
              <a:buChar char="§"/>
            </a:pPr>
            <a:endParaRPr lang="en-US" dirty="0"/>
          </a:p>
        </p:txBody>
      </p:sp>
      <p:pic>
        <p:nvPicPr>
          <p:cNvPr id="5" name="Picture 4" descr="A ladder on a concrete wall&#10;&#10;Description automatically generated with medium confidence">
            <a:extLst>
              <a:ext uri="{FF2B5EF4-FFF2-40B4-BE49-F238E27FC236}">
                <a16:creationId xmlns:a16="http://schemas.microsoft.com/office/drawing/2014/main" id="{F367EC60-98FA-08F2-9886-1998FC2B6D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651" y="1749085"/>
            <a:ext cx="3507586" cy="2630690"/>
          </a:xfrm>
          <a:prstGeom prst="rect">
            <a:avLst/>
          </a:prstGeom>
          <a:ln>
            <a:solidFill>
              <a:schemeClr val="tx1"/>
            </a:solidFill>
          </a:ln>
        </p:spPr>
      </p:pic>
      <p:pic>
        <p:nvPicPr>
          <p:cNvPr id="11" name="Picture 10" descr="A blue pipe next to a metal fence&#10;&#10;Description automatically generated">
            <a:extLst>
              <a:ext uri="{FF2B5EF4-FFF2-40B4-BE49-F238E27FC236}">
                <a16:creationId xmlns:a16="http://schemas.microsoft.com/office/drawing/2014/main" id="{5E1401B1-07DF-AD5F-859E-F190C5AB7A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189400" y="1756791"/>
            <a:ext cx="3507587" cy="2630690"/>
          </a:xfrm>
          <a:prstGeom prst="rect">
            <a:avLst/>
          </a:prstGeom>
          <a:ln>
            <a:solidFill>
              <a:schemeClr val="tx1"/>
            </a:solidFill>
          </a:ln>
        </p:spPr>
      </p:pic>
      <p:pic>
        <p:nvPicPr>
          <p:cNvPr id="13" name="Picture 12" descr="A ladder on a building&#10;&#10;Description automatically generated with medium confidence">
            <a:extLst>
              <a:ext uri="{FF2B5EF4-FFF2-40B4-BE49-F238E27FC236}">
                <a16:creationId xmlns:a16="http://schemas.microsoft.com/office/drawing/2014/main" id="{E43B5479-C3ED-F51B-8D49-304035F4A3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267149" y="1756791"/>
            <a:ext cx="3507588" cy="2630691"/>
          </a:xfrm>
          <a:prstGeom prst="rect">
            <a:avLst/>
          </a:prstGeom>
          <a:ln>
            <a:solidFill>
              <a:schemeClr val="tx1"/>
            </a:solidFill>
          </a:ln>
        </p:spPr>
      </p:pic>
    </p:spTree>
    <p:extLst>
      <p:ext uri="{BB962C8B-B14F-4D97-AF65-F5344CB8AC3E}">
        <p14:creationId xmlns:p14="http://schemas.microsoft.com/office/powerpoint/2010/main" val="1112317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A64F56-3E25-1FD2-D277-C399499AF697}"/>
              </a:ext>
            </a:extLst>
          </p:cNvPr>
          <p:cNvSpPr txBox="1"/>
          <p:nvPr/>
        </p:nvSpPr>
        <p:spPr>
          <a:xfrm>
            <a:off x="434082" y="602750"/>
            <a:ext cx="8786117" cy="6186309"/>
          </a:xfrm>
          <a:prstGeom prst="rect">
            <a:avLst/>
          </a:prstGeom>
          <a:noFill/>
        </p:spPr>
        <p:txBody>
          <a:bodyPr wrap="square" rtlCol="0">
            <a:spAutoFit/>
          </a:bodyPr>
          <a:lstStyle/>
          <a:p>
            <a:r>
              <a:rPr lang="en-US" sz="2400" dirty="0"/>
              <a:t>DO WE DO THE BARE MINIMUM TO PASS THE REPORT OR DO WE LOOK AT THE REPAIRS HOLISTICALLY?</a:t>
            </a:r>
          </a:p>
          <a:p>
            <a:endParaRPr lang="en-US" sz="2400" dirty="0"/>
          </a:p>
          <a:p>
            <a:pPr marL="285750" indent="-285750">
              <a:buFont typeface="Wingdings" pitchFamily="2" charset="2"/>
              <a:buChar char="§"/>
            </a:pPr>
            <a:endParaRPr lang="en-US" dirty="0"/>
          </a:p>
          <a:p>
            <a:pPr marL="285750" indent="-285750">
              <a:buFont typeface="Wingdings" pitchFamily="2" charset="2"/>
              <a:buChar char="§"/>
            </a:pPr>
            <a:r>
              <a:rPr lang="en-US" dirty="0"/>
              <a:t>YOU MINIMALLY HAVE TO REPAIR ALL THE SUBSTANTIAL STRUCTURAL DETERIORATION (CONCRETE DAMAGE AT THE STRUCTURAL FRAMING SYSTEM)</a:t>
            </a:r>
          </a:p>
          <a:p>
            <a:endParaRPr lang="en-US" dirty="0"/>
          </a:p>
          <a:p>
            <a:pPr marL="285750" indent="-285750">
              <a:buFont typeface="Wingdings" pitchFamily="2" charset="2"/>
              <a:buChar char="§"/>
            </a:pPr>
            <a:r>
              <a:rPr lang="en-US" dirty="0"/>
              <a:t>HOW CAN WE ENSURE WE REPAIR ALL THAT DAMAGE? – REMOVAL OF EXTERIOR FINISHES</a:t>
            </a:r>
          </a:p>
          <a:p>
            <a:pPr marL="285750" indent="-285750">
              <a:buFont typeface="Wingdings" pitchFamily="2" charset="2"/>
              <a:buChar char="§"/>
            </a:pPr>
            <a:endParaRPr lang="en-US" dirty="0"/>
          </a:p>
          <a:p>
            <a:pPr marL="285750" indent="-285750">
              <a:buFont typeface="Wingdings" pitchFamily="2" charset="2"/>
              <a:buChar char="§"/>
            </a:pPr>
            <a:r>
              <a:rPr lang="en-US" dirty="0"/>
              <a:t>ECONOMY OF SCALE TO THE EXTERIOR REPAIR WORK</a:t>
            </a:r>
          </a:p>
          <a:p>
            <a:pPr marL="285750" indent="-285750">
              <a:buFont typeface="Wingdings" pitchFamily="2" charset="2"/>
              <a:buChar char="§"/>
            </a:pPr>
            <a:endParaRPr lang="en-US" dirty="0"/>
          </a:p>
          <a:p>
            <a:pPr marL="285750" indent="-285750">
              <a:buFont typeface="Wingdings" pitchFamily="2" charset="2"/>
              <a:buChar char="§"/>
            </a:pPr>
            <a:r>
              <a:rPr lang="en-US" dirty="0"/>
              <a:t>WATERPROOF COATINGS</a:t>
            </a:r>
          </a:p>
          <a:p>
            <a:pPr marL="285750" indent="-285750">
              <a:buFont typeface="Wingdings" pitchFamily="2" charset="2"/>
              <a:buChar char="§"/>
            </a:pPr>
            <a:endParaRPr lang="en-US" dirty="0"/>
          </a:p>
          <a:p>
            <a:pPr marL="285750" indent="-285750">
              <a:buFont typeface="Wingdings" pitchFamily="2" charset="2"/>
              <a:buChar char="§"/>
            </a:pPr>
            <a:r>
              <a:rPr lang="en-US" dirty="0"/>
              <a:t>NEW SCREEN ENCLOSURES</a:t>
            </a:r>
          </a:p>
          <a:p>
            <a:pPr marL="285750" indent="-285750">
              <a:buFont typeface="Wingdings" pitchFamily="2" charset="2"/>
              <a:buChar char="§"/>
            </a:pPr>
            <a:endParaRPr lang="en-US" dirty="0"/>
          </a:p>
          <a:p>
            <a:pPr marL="285750" indent="-285750">
              <a:buFont typeface="Wingdings" pitchFamily="2" charset="2"/>
              <a:buChar char="§"/>
            </a:pPr>
            <a:endParaRPr lang="en-US" dirty="0"/>
          </a:p>
          <a:p>
            <a:pPr marL="285750" indent="-285750">
              <a:buFont typeface="Wingdings" pitchFamily="2" charset="2"/>
              <a:buChar char="§"/>
            </a:pPr>
            <a:endParaRPr lang="en-US" dirty="0"/>
          </a:p>
          <a:p>
            <a:pPr marL="285750" indent="-285750">
              <a:buFont typeface="Wingdings" pitchFamily="2" charset="2"/>
              <a:buChar char="§"/>
            </a:pPr>
            <a:endParaRPr lang="en-US" dirty="0"/>
          </a:p>
          <a:p>
            <a:pPr marL="285750" indent="-285750">
              <a:buFont typeface="Wingdings" pitchFamily="2" charset="2"/>
              <a:buChar char="§"/>
            </a:pPr>
            <a:endParaRPr lang="en-US" dirty="0"/>
          </a:p>
          <a:p>
            <a:pPr marL="285750" indent="-285750">
              <a:buFont typeface="Wingdings" pitchFamily="2" charset="2"/>
              <a:buChar char="§"/>
            </a:pPr>
            <a:endParaRPr lang="en-US" dirty="0"/>
          </a:p>
        </p:txBody>
      </p:sp>
    </p:spTree>
    <p:extLst>
      <p:ext uri="{BB962C8B-B14F-4D97-AF65-F5344CB8AC3E}">
        <p14:creationId xmlns:p14="http://schemas.microsoft.com/office/powerpoint/2010/main" val="795201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7088B-5F96-87A2-7149-BB204DA7E96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BB6EED4-6A5F-2993-6541-FD3608781E0E}"/>
              </a:ext>
            </a:extLst>
          </p:cNvPr>
          <p:cNvSpPr txBox="1"/>
          <p:nvPr/>
        </p:nvSpPr>
        <p:spPr>
          <a:xfrm>
            <a:off x="434082" y="602750"/>
            <a:ext cx="8786117" cy="3139321"/>
          </a:xfrm>
          <a:prstGeom prst="rect">
            <a:avLst/>
          </a:prstGeom>
          <a:noFill/>
        </p:spPr>
        <p:txBody>
          <a:bodyPr wrap="square" rtlCol="0">
            <a:spAutoFit/>
          </a:bodyPr>
          <a:lstStyle/>
          <a:p>
            <a:r>
              <a:rPr lang="en-US" sz="2400" dirty="0"/>
              <a:t>DO WE DO THE BARE MINIMUM TO PASS THE REPORT OR DO WE LOOK AT THE REPAIRS HOLISTICALLY?</a:t>
            </a:r>
          </a:p>
          <a:p>
            <a:endParaRPr lang="en-US" sz="2400" dirty="0"/>
          </a:p>
          <a:p>
            <a:pPr marL="285750" indent="-285750">
              <a:buFont typeface="Wingdings" pitchFamily="2" charset="2"/>
              <a:buChar char="§"/>
            </a:pPr>
            <a:endParaRPr lang="en-US" dirty="0"/>
          </a:p>
          <a:p>
            <a:pPr marL="285750" indent="-285750">
              <a:buFont typeface="Wingdings" pitchFamily="2" charset="2"/>
              <a:buChar char="§"/>
            </a:pPr>
            <a:endParaRPr lang="en-US" dirty="0"/>
          </a:p>
          <a:p>
            <a:pPr marL="285750" indent="-285750">
              <a:buFont typeface="Wingdings" pitchFamily="2" charset="2"/>
              <a:buChar char="§"/>
            </a:pPr>
            <a:endParaRPr lang="en-US" dirty="0"/>
          </a:p>
          <a:p>
            <a:pPr marL="285750" indent="-285750">
              <a:buFont typeface="Wingdings" pitchFamily="2" charset="2"/>
              <a:buChar char="§"/>
            </a:pPr>
            <a:endParaRPr lang="en-US" dirty="0"/>
          </a:p>
          <a:p>
            <a:pPr marL="285750" indent="-285750">
              <a:buFont typeface="Wingdings" pitchFamily="2" charset="2"/>
              <a:buChar char="§"/>
            </a:pPr>
            <a:endParaRPr lang="en-US" dirty="0"/>
          </a:p>
          <a:p>
            <a:pPr marL="285750" indent="-285750">
              <a:buFont typeface="Wingdings" pitchFamily="2" charset="2"/>
              <a:buChar char="§"/>
            </a:pPr>
            <a:endParaRPr lang="en-US" dirty="0"/>
          </a:p>
          <a:p>
            <a:pPr marL="285750" indent="-285750">
              <a:buFont typeface="Wingdings" pitchFamily="2" charset="2"/>
              <a:buChar char="§"/>
            </a:pPr>
            <a:endParaRPr lang="en-US" dirty="0"/>
          </a:p>
        </p:txBody>
      </p:sp>
      <p:pic>
        <p:nvPicPr>
          <p:cNvPr id="4" name="Picture 3" descr="A window in a room&#10;&#10;Description automatically generated">
            <a:extLst>
              <a:ext uri="{FF2B5EF4-FFF2-40B4-BE49-F238E27FC236}">
                <a16:creationId xmlns:a16="http://schemas.microsoft.com/office/drawing/2014/main" id="{1A740258-387B-C26A-ABCE-D480CF084B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59325" y="2384336"/>
            <a:ext cx="4601831" cy="3451373"/>
          </a:xfrm>
          <a:prstGeom prst="rect">
            <a:avLst/>
          </a:prstGeom>
        </p:spPr>
      </p:pic>
      <p:pic>
        <p:nvPicPr>
          <p:cNvPr id="6" name="Picture 5" descr="A room with a window and a scaffolding&#10;&#10;Description automatically generated">
            <a:extLst>
              <a:ext uri="{FF2B5EF4-FFF2-40B4-BE49-F238E27FC236}">
                <a16:creationId xmlns:a16="http://schemas.microsoft.com/office/drawing/2014/main" id="{438CB9A6-F565-8CCE-06DD-EE4BB919EB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911171" y="2384336"/>
            <a:ext cx="4601830" cy="3451373"/>
          </a:xfrm>
          <a:prstGeom prst="rect">
            <a:avLst/>
          </a:prstGeom>
        </p:spPr>
      </p:pic>
    </p:spTree>
    <p:extLst>
      <p:ext uri="{BB962C8B-B14F-4D97-AF65-F5344CB8AC3E}">
        <p14:creationId xmlns:p14="http://schemas.microsoft.com/office/powerpoint/2010/main" val="790128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2906" y="1752600"/>
            <a:ext cx="9272905" cy="0"/>
          </a:xfrm>
          <a:custGeom>
            <a:avLst/>
            <a:gdLst/>
            <a:ahLst/>
            <a:cxnLst/>
            <a:rect l="l" t="t" r="r" b="b"/>
            <a:pathLst>
              <a:path w="9272905">
                <a:moveTo>
                  <a:pt x="0" y="0"/>
                </a:moveTo>
                <a:lnTo>
                  <a:pt x="9272587" y="0"/>
                </a:lnTo>
              </a:path>
            </a:pathLst>
          </a:custGeom>
          <a:ln w="9822">
            <a:solidFill>
              <a:srgbClr val="444444"/>
            </a:solidFill>
          </a:ln>
        </p:spPr>
        <p:txBody>
          <a:bodyPr wrap="square" lIns="0" tIns="0" rIns="0" bIns="0" rtlCol="0"/>
          <a:lstStyle/>
          <a:p>
            <a:endParaRPr/>
          </a:p>
        </p:txBody>
      </p:sp>
      <p:sp>
        <p:nvSpPr>
          <p:cNvPr id="3" name="object 3"/>
          <p:cNvSpPr/>
          <p:nvPr/>
        </p:nvSpPr>
        <p:spPr>
          <a:xfrm>
            <a:off x="392906" y="7265192"/>
            <a:ext cx="9272905" cy="0"/>
          </a:xfrm>
          <a:custGeom>
            <a:avLst/>
            <a:gdLst/>
            <a:ahLst/>
            <a:cxnLst/>
            <a:rect l="l" t="t" r="r" b="b"/>
            <a:pathLst>
              <a:path w="9272905">
                <a:moveTo>
                  <a:pt x="0" y="1"/>
                </a:moveTo>
                <a:lnTo>
                  <a:pt x="9272587" y="0"/>
                </a:lnTo>
              </a:path>
            </a:pathLst>
          </a:custGeom>
          <a:ln w="58935">
            <a:solidFill>
              <a:srgbClr val="444444"/>
            </a:solidFill>
          </a:ln>
        </p:spPr>
        <p:txBody>
          <a:bodyPr wrap="square" lIns="0" tIns="0" rIns="0" bIns="0" rtlCol="0"/>
          <a:lstStyle/>
          <a:p>
            <a:endParaRPr/>
          </a:p>
        </p:txBody>
      </p:sp>
      <p:sp>
        <p:nvSpPr>
          <p:cNvPr id="4" name="object 4"/>
          <p:cNvSpPr/>
          <p:nvPr/>
        </p:nvSpPr>
        <p:spPr>
          <a:xfrm>
            <a:off x="392906" y="507206"/>
            <a:ext cx="9272905" cy="0"/>
          </a:xfrm>
          <a:custGeom>
            <a:avLst/>
            <a:gdLst/>
            <a:ahLst/>
            <a:cxnLst/>
            <a:rect l="l" t="t" r="r" b="b"/>
            <a:pathLst>
              <a:path w="9272905">
                <a:moveTo>
                  <a:pt x="0" y="0"/>
                </a:moveTo>
                <a:lnTo>
                  <a:pt x="9272587" y="0"/>
                </a:lnTo>
              </a:path>
            </a:pathLst>
          </a:custGeom>
          <a:ln w="9822">
            <a:solidFill>
              <a:srgbClr val="444444"/>
            </a:solidFill>
          </a:ln>
        </p:spPr>
        <p:txBody>
          <a:bodyPr wrap="square" lIns="0" tIns="0" rIns="0" bIns="0" rtlCol="0"/>
          <a:lstStyle/>
          <a:p>
            <a:endParaRPr/>
          </a:p>
        </p:txBody>
      </p:sp>
      <p:sp>
        <p:nvSpPr>
          <p:cNvPr id="8" name="object 8"/>
          <p:cNvSpPr/>
          <p:nvPr/>
        </p:nvSpPr>
        <p:spPr>
          <a:xfrm>
            <a:off x="3114460" y="6902674"/>
            <a:ext cx="103792" cy="105582"/>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4410910" y="6902674"/>
            <a:ext cx="103792" cy="105582"/>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6253236" y="6902674"/>
            <a:ext cx="103792" cy="105582"/>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7276749" y="6902674"/>
            <a:ext cx="103792" cy="105582"/>
          </a:xfrm>
          <a:prstGeom prst="rect">
            <a:avLst/>
          </a:prstGeom>
          <a:blipFill>
            <a:blip r:embed="rId2" cstate="print"/>
            <a:stretch>
              <a:fillRect/>
            </a:stretch>
          </a:blipFill>
        </p:spPr>
        <p:txBody>
          <a:bodyPr wrap="square" lIns="0" tIns="0" rIns="0" bIns="0" rtlCol="0"/>
          <a:lstStyle/>
          <a:p>
            <a:endParaRPr/>
          </a:p>
        </p:txBody>
      </p:sp>
      <p:graphicFrame>
        <p:nvGraphicFramePr>
          <p:cNvPr id="12" name="object 12"/>
          <p:cNvGraphicFramePr>
            <a:graphicFrameLocks noGrp="1"/>
          </p:cNvGraphicFramePr>
          <p:nvPr/>
        </p:nvGraphicFramePr>
        <p:xfrm>
          <a:off x="1572101" y="6781575"/>
          <a:ext cx="7165972" cy="331835"/>
        </p:xfrm>
        <a:graphic>
          <a:graphicData uri="http://schemas.openxmlformats.org/drawingml/2006/table">
            <a:tbl>
              <a:tblPr firstRow="1" bandRow="1">
                <a:tableStyleId>{2D5ABB26-0587-4C30-8999-92F81FD0307C}</a:tableStyleId>
              </a:tblPr>
              <a:tblGrid>
                <a:gridCol w="1228090">
                  <a:extLst>
                    <a:ext uri="{9D8B030D-6E8A-4147-A177-3AD203B41FA5}">
                      <a16:colId xmlns:a16="http://schemas.microsoft.com/office/drawing/2014/main" val="20000"/>
                    </a:ext>
                  </a:extLst>
                </a:gridCol>
                <a:gridCol w="409574">
                  <a:extLst>
                    <a:ext uri="{9D8B030D-6E8A-4147-A177-3AD203B41FA5}">
                      <a16:colId xmlns:a16="http://schemas.microsoft.com/office/drawing/2014/main" val="20001"/>
                    </a:ext>
                  </a:extLst>
                </a:gridCol>
                <a:gridCol w="887094">
                  <a:extLst>
                    <a:ext uri="{9D8B030D-6E8A-4147-A177-3AD203B41FA5}">
                      <a16:colId xmlns:a16="http://schemas.microsoft.com/office/drawing/2014/main" val="20002"/>
                    </a:ext>
                  </a:extLst>
                </a:gridCol>
                <a:gridCol w="409575">
                  <a:extLst>
                    <a:ext uri="{9D8B030D-6E8A-4147-A177-3AD203B41FA5}">
                      <a16:colId xmlns:a16="http://schemas.microsoft.com/office/drawing/2014/main" val="20003"/>
                    </a:ext>
                  </a:extLst>
                </a:gridCol>
                <a:gridCol w="1433195">
                  <a:extLst>
                    <a:ext uri="{9D8B030D-6E8A-4147-A177-3AD203B41FA5}">
                      <a16:colId xmlns:a16="http://schemas.microsoft.com/office/drawing/2014/main" val="20004"/>
                    </a:ext>
                  </a:extLst>
                </a:gridCol>
                <a:gridCol w="401320">
                  <a:extLst>
                    <a:ext uri="{9D8B030D-6E8A-4147-A177-3AD203B41FA5}">
                      <a16:colId xmlns:a16="http://schemas.microsoft.com/office/drawing/2014/main" val="20005"/>
                    </a:ext>
                  </a:extLst>
                </a:gridCol>
                <a:gridCol w="622935">
                  <a:extLst>
                    <a:ext uri="{9D8B030D-6E8A-4147-A177-3AD203B41FA5}">
                      <a16:colId xmlns:a16="http://schemas.microsoft.com/office/drawing/2014/main" val="20006"/>
                    </a:ext>
                  </a:extLst>
                </a:gridCol>
                <a:gridCol w="409575">
                  <a:extLst>
                    <a:ext uri="{9D8B030D-6E8A-4147-A177-3AD203B41FA5}">
                      <a16:colId xmlns:a16="http://schemas.microsoft.com/office/drawing/2014/main" val="20007"/>
                    </a:ext>
                  </a:extLst>
                </a:gridCol>
                <a:gridCol w="1364614">
                  <a:extLst>
                    <a:ext uri="{9D8B030D-6E8A-4147-A177-3AD203B41FA5}">
                      <a16:colId xmlns:a16="http://schemas.microsoft.com/office/drawing/2014/main" val="20008"/>
                    </a:ext>
                  </a:extLst>
                </a:gridCol>
              </a:tblGrid>
              <a:tr h="162023">
                <a:tc rowSpan="2">
                  <a:txBody>
                    <a:bodyPr/>
                    <a:lstStyle/>
                    <a:p>
                      <a:pPr marL="162560">
                        <a:lnSpc>
                          <a:spcPct val="100000"/>
                        </a:lnSpc>
                        <a:spcBef>
                          <a:spcPts val="305"/>
                        </a:spcBef>
                      </a:pPr>
                      <a:r>
                        <a:rPr sz="1600" dirty="0">
                          <a:latin typeface="Franklin Gothic Medium"/>
                          <a:cs typeface="Franklin Gothic Medium"/>
                        </a:rPr>
                        <a:t>Inspection</a:t>
                      </a:r>
                      <a:endParaRPr sz="1600">
                        <a:latin typeface="Franklin Gothic Medium"/>
                        <a:cs typeface="Franklin Gothic Medium"/>
                      </a:endParaRPr>
                    </a:p>
                  </a:txBody>
                  <a:tcPr marL="0" marR="0" marT="38735" marB="0">
                    <a:lnL w="19050">
                      <a:solidFill>
                        <a:srgbClr val="738BC1"/>
                      </a:solidFill>
                      <a:prstDash val="solid"/>
                    </a:lnL>
                    <a:lnR w="19050">
                      <a:solidFill>
                        <a:srgbClr val="738BC1"/>
                      </a:solidFill>
                      <a:prstDash val="solid"/>
                    </a:lnR>
                    <a:lnT w="19050">
                      <a:solidFill>
                        <a:srgbClr val="738BC1"/>
                      </a:solidFill>
                      <a:prstDash val="solid"/>
                    </a:lnT>
                    <a:lnB w="19050">
                      <a:solidFill>
                        <a:srgbClr val="738BC1"/>
                      </a:solidFill>
                      <a:prstDash val="solid"/>
                    </a:lnB>
                  </a:tcPr>
                </a:tc>
                <a:tc>
                  <a:txBody>
                    <a:bodyPr/>
                    <a:lstStyle/>
                    <a:p>
                      <a:pPr>
                        <a:lnSpc>
                          <a:spcPct val="100000"/>
                        </a:lnSpc>
                      </a:pPr>
                      <a:endParaRPr sz="900">
                        <a:latin typeface="Times New Roman"/>
                        <a:cs typeface="Times New Roman"/>
                      </a:endParaRPr>
                    </a:p>
                  </a:txBody>
                  <a:tcPr marL="0" marR="0" marT="0" marB="0">
                    <a:lnL w="19050">
                      <a:solidFill>
                        <a:srgbClr val="738BC1"/>
                      </a:solidFill>
                      <a:prstDash val="solid"/>
                    </a:lnL>
                    <a:lnR w="19050">
                      <a:solidFill>
                        <a:srgbClr val="738BC1"/>
                      </a:solidFill>
                      <a:prstDash val="solid"/>
                    </a:lnR>
                    <a:lnB w="12700">
                      <a:solidFill>
                        <a:srgbClr val="000000"/>
                      </a:solidFill>
                      <a:prstDash val="solid"/>
                    </a:lnB>
                  </a:tcPr>
                </a:tc>
                <a:tc rowSpan="2">
                  <a:txBody>
                    <a:bodyPr/>
                    <a:lstStyle/>
                    <a:p>
                      <a:pPr marL="149225">
                        <a:lnSpc>
                          <a:spcPct val="100000"/>
                        </a:lnSpc>
                        <a:spcBef>
                          <a:spcPts val="375"/>
                        </a:spcBef>
                      </a:pPr>
                      <a:r>
                        <a:rPr sz="1600" spc="5" dirty="0">
                          <a:latin typeface="Franklin Gothic Medium"/>
                          <a:cs typeface="Franklin Gothic Medium"/>
                        </a:rPr>
                        <a:t>Report</a:t>
                      </a:r>
                      <a:endParaRPr sz="1600">
                        <a:latin typeface="Franklin Gothic Medium"/>
                        <a:cs typeface="Franklin Gothic Medium"/>
                      </a:endParaRPr>
                    </a:p>
                  </a:txBody>
                  <a:tcPr marL="0" marR="0" marT="47625" marB="0">
                    <a:lnL w="19050">
                      <a:solidFill>
                        <a:srgbClr val="738BC1"/>
                      </a:solidFill>
                      <a:prstDash val="solid"/>
                    </a:lnL>
                    <a:lnR w="19050">
                      <a:solidFill>
                        <a:srgbClr val="738BC1"/>
                      </a:solidFill>
                      <a:prstDash val="solid"/>
                    </a:lnR>
                    <a:lnT w="19050">
                      <a:solidFill>
                        <a:srgbClr val="738BC1"/>
                      </a:solidFill>
                      <a:prstDash val="solid"/>
                    </a:lnT>
                    <a:lnB w="19050">
                      <a:solidFill>
                        <a:srgbClr val="738BC1"/>
                      </a:solidFill>
                      <a:prstDash val="solid"/>
                    </a:lnB>
                  </a:tcPr>
                </a:tc>
                <a:tc>
                  <a:txBody>
                    <a:bodyPr/>
                    <a:lstStyle/>
                    <a:p>
                      <a:pPr>
                        <a:lnSpc>
                          <a:spcPct val="100000"/>
                        </a:lnSpc>
                      </a:pPr>
                      <a:endParaRPr sz="900">
                        <a:latin typeface="Times New Roman"/>
                        <a:cs typeface="Times New Roman"/>
                      </a:endParaRPr>
                    </a:p>
                  </a:txBody>
                  <a:tcPr marL="0" marR="0" marT="0" marB="0">
                    <a:lnL w="19050">
                      <a:solidFill>
                        <a:srgbClr val="738BC1"/>
                      </a:solidFill>
                      <a:prstDash val="solid"/>
                    </a:lnL>
                    <a:lnR w="19050">
                      <a:solidFill>
                        <a:srgbClr val="738BC1"/>
                      </a:solidFill>
                      <a:prstDash val="solid"/>
                    </a:lnR>
                    <a:lnB w="12700">
                      <a:solidFill>
                        <a:srgbClr val="000000"/>
                      </a:solidFill>
                      <a:prstDash val="solid"/>
                    </a:lnB>
                  </a:tcPr>
                </a:tc>
                <a:tc rowSpan="2">
                  <a:txBody>
                    <a:bodyPr/>
                    <a:lstStyle/>
                    <a:p>
                      <a:pPr marL="104775">
                        <a:lnSpc>
                          <a:spcPct val="100000"/>
                        </a:lnSpc>
                        <a:spcBef>
                          <a:spcPts val="305"/>
                        </a:spcBef>
                      </a:pPr>
                      <a:r>
                        <a:rPr sz="1600" dirty="0">
                          <a:latin typeface="Franklin Gothic Medium"/>
                          <a:cs typeface="Franklin Gothic Medium"/>
                        </a:rPr>
                        <a:t>Specifications</a:t>
                      </a:r>
                      <a:endParaRPr sz="1600">
                        <a:latin typeface="Franklin Gothic Medium"/>
                        <a:cs typeface="Franklin Gothic Medium"/>
                      </a:endParaRPr>
                    </a:p>
                  </a:txBody>
                  <a:tcPr marL="0" marR="0" marT="38735" marB="0">
                    <a:lnL w="19050">
                      <a:solidFill>
                        <a:srgbClr val="738BC1"/>
                      </a:solidFill>
                      <a:prstDash val="solid"/>
                    </a:lnL>
                    <a:lnR w="19050">
                      <a:solidFill>
                        <a:srgbClr val="738BC1"/>
                      </a:solidFill>
                      <a:prstDash val="solid"/>
                    </a:lnR>
                    <a:lnT w="19050">
                      <a:solidFill>
                        <a:srgbClr val="738BC1"/>
                      </a:solidFill>
                      <a:prstDash val="solid"/>
                    </a:lnT>
                    <a:lnB w="19050">
                      <a:solidFill>
                        <a:srgbClr val="738BC1"/>
                      </a:solidFill>
                      <a:prstDash val="solid"/>
                    </a:lnB>
                  </a:tcPr>
                </a:tc>
                <a:tc>
                  <a:txBody>
                    <a:bodyPr/>
                    <a:lstStyle/>
                    <a:p>
                      <a:pPr>
                        <a:lnSpc>
                          <a:spcPct val="100000"/>
                        </a:lnSpc>
                      </a:pPr>
                      <a:endParaRPr sz="900">
                        <a:latin typeface="Times New Roman"/>
                        <a:cs typeface="Times New Roman"/>
                      </a:endParaRPr>
                    </a:p>
                  </a:txBody>
                  <a:tcPr marL="0" marR="0" marT="0" marB="0">
                    <a:lnL w="19050">
                      <a:solidFill>
                        <a:srgbClr val="738BC1"/>
                      </a:solidFill>
                      <a:prstDash val="solid"/>
                    </a:lnL>
                    <a:lnR w="19050">
                      <a:solidFill>
                        <a:srgbClr val="738BC1"/>
                      </a:solidFill>
                      <a:prstDash val="solid"/>
                    </a:lnR>
                    <a:lnB w="12700">
                      <a:solidFill>
                        <a:srgbClr val="000000"/>
                      </a:solidFill>
                      <a:prstDash val="solid"/>
                    </a:lnB>
                  </a:tcPr>
                </a:tc>
                <a:tc rowSpan="2">
                  <a:txBody>
                    <a:bodyPr/>
                    <a:lstStyle/>
                    <a:p>
                      <a:pPr marL="124460">
                        <a:lnSpc>
                          <a:spcPct val="100000"/>
                        </a:lnSpc>
                        <a:spcBef>
                          <a:spcPts val="305"/>
                        </a:spcBef>
                      </a:pPr>
                      <a:r>
                        <a:rPr sz="1600" dirty="0">
                          <a:latin typeface="Franklin Gothic Medium"/>
                          <a:cs typeface="Franklin Gothic Medium"/>
                        </a:rPr>
                        <a:t>Bids</a:t>
                      </a:r>
                      <a:endParaRPr sz="1600">
                        <a:latin typeface="Franklin Gothic Medium"/>
                        <a:cs typeface="Franklin Gothic Medium"/>
                      </a:endParaRPr>
                    </a:p>
                  </a:txBody>
                  <a:tcPr marL="0" marR="0" marT="38735" marB="0">
                    <a:lnL w="19050">
                      <a:solidFill>
                        <a:srgbClr val="738BC1"/>
                      </a:solidFill>
                      <a:prstDash val="solid"/>
                    </a:lnL>
                    <a:lnR w="19050">
                      <a:solidFill>
                        <a:srgbClr val="738BC1"/>
                      </a:solidFill>
                      <a:prstDash val="solid"/>
                    </a:lnR>
                    <a:lnT w="19050">
                      <a:solidFill>
                        <a:srgbClr val="738BC1"/>
                      </a:solidFill>
                      <a:prstDash val="solid"/>
                    </a:lnT>
                    <a:lnB w="19050">
                      <a:solidFill>
                        <a:srgbClr val="738BC1"/>
                      </a:solidFill>
                      <a:prstDash val="solid"/>
                    </a:lnB>
                  </a:tcPr>
                </a:tc>
                <a:tc>
                  <a:txBody>
                    <a:bodyPr/>
                    <a:lstStyle/>
                    <a:p>
                      <a:pPr>
                        <a:lnSpc>
                          <a:spcPct val="100000"/>
                        </a:lnSpc>
                      </a:pPr>
                      <a:endParaRPr sz="900">
                        <a:latin typeface="Times New Roman"/>
                        <a:cs typeface="Times New Roman"/>
                      </a:endParaRPr>
                    </a:p>
                  </a:txBody>
                  <a:tcPr marL="0" marR="0" marT="0" marB="0">
                    <a:lnL w="19050">
                      <a:solidFill>
                        <a:srgbClr val="738BC1"/>
                      </a:solidFill>
                      <a:prstDash val="solid"/>
                    </a:lnL>
                    <a:lnR w="19050">
                      <a:solidFill>
                        <a:srgbClr val="738BC1"/>
                      </a:solidFill>
                      <a:prstDash val="solid"/>
                    </a:lnR>
                    <a:lnB w="12700">
                      <a:solidFill>
                        <a:srgbClr val="000000"/>
                      </a:solidFill>
                      <a:prstDash val="solid"/>
                    </a:lnB>
                  </a:tcPr>
                </a:tc>
                <a:tc rowSpan="2">
                  <a:txBody>
                    <a:bodyPr/>
                    <a:lstStyle/>
                    <a:p>
                      <a:pPr marL="131445">
                        <a:lnSpc>
                          <a:spcPct val="100000"/>
                        </a:lnSpc>
                        <a:spcBef>
                          <a:spcPts val="305"/>
                        </a:spcBef>
                      </a:pPr>
                      <a:r>
                        <a:rPr sz="1600" dirty="0">
                          <a:latin typeface="Franklin Gothic Medium"/>
                          <a:cs typeface="Franklin Gothic Medium"/>
                        </a:rPr>
                        <a:t>Construction</a:t>
                      </a:r>
                      <a:endParaRPr sz="1600">
                        <a:latin typeface="Franklin Gothic Medium"/>
                        <a:cs typeface="Franklin Gothic Medium"/>
                      </a:endParaRPr>
                    </a:p>
                  </a:txBody>
                  <a:tcPr marL="0" marR="0" marT="38735" marB="0">
                    <a:lnL w="19050">
                      <a:solidFill>
                        <a:srgbClr val="738BC1"/>
                      </a:solidFill>
                      <a:prstDash val="solid"/>
                    </a:lnL>
                    <a:lnR w="19050">
                      <a:solidFill>
                        <a:srgbClr val="738BC1"/>
                      </a:solidFill>
                      <a:prstDash val="solid"/>
                    </a:lnR>
                    <a:lnT w="19050">
                      <a:solidFill>
                        <a:srgbClr val="738BC1"/>
                      </a:solidFill>
                      <a:prstDash val="solid"/>
                    </a:lnT>
                    <a:lnB w="19050">
                      <a:solidFill>
                        <a:srgbClr val="738BC1"/>
                      </a:solidFill>
                      <a:prstDash val="solid"/>
                    </a:lnB>
                  </a:tcPr>
                </a:tc>
                <a:extLst>
                  <a:ext uri="{0D108BD9-81ED-4DB2-BD59-A6C34878D82A}">
                    <a16:rowId xmlns:a16="http://schemas.microsoft.com/office/drawing/2014/main" val="10000"/>
                  </a:ext>
                </a:extLst>
              </a:tr>
              <a:tr h="169812">
                <a:tc vMerge="1">
                  <a:txBody>
                    <a:bodyPr/>
                    <a:lstStyle/>
                    <a:p>
                      <a:endParaRPr/>
                    </a:p>
                  </a:txBody>
                  <a:tcPr marL="0" marR="0" marT="38735" marB="0">
                    <a:lnL w="19050">
                      <a:solidFill>
                        <a:srgbClr val="738BC1"/>
                      </a:solidFill>
                      <a:prstDash val="solid"/>
                    </a:lnL>
                    <a:lnR w="19050">
                      <a:solidFill>
                        <a:srgbClr val="738BC1"/>
                      </a:solidFill>
                      <a:prstDash val="solid"/>
                    </a:lnR>
                    <a:lnT w="19050">
                      <a:solidFill>
                        <a:srgbClr val="738BC1"/>
                      </a:solidFill>
                      <a:prstDash val="solid"/>
                    </a:lnT>
                    <a:lnB w="19050">
                      <a:solidFill>
                        <a:srgbClr val="738BC1"/>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738BC1"/>
                      </a:solidFill>
                      <a:prstDash val="solid"/>
                    </a:lnL>
                    <a:lnR w="19050">
                      <a:solidFill>
                        <a:srgbClr val="738BC1"/>
                      </a:solidFill>
                      <a:prstDash val="solid"/>
                    </a:lnR>
                    <a:lnT w="12700">
                      <a:solidFill>
                        <a:srgbClr val="000000"/>
                      </a:solidFill>
                      <a:prstDash val="solid"/>
                    </a:lnT>
                  </a:tcPr>
                </a:tc>
                <a:tc vMerge="1">
                  <a:txBody>
                    <a:bodyPr/>
                    <a:lstStyle/>
                    <a:p>
                      <a:endParaRPr/>
                    </a:p>
                  </a:txBody>
                  <a:tcPr marL="0" marR="0" marT="47625" marB="0">
                    <a:lnL w="19050">
                      <a:solidFill>
                        <a:srgbClr val="738BC1"/>
                      </a:solidFill>
                      <a:prstDash val="solid"/>
                    </a:lnL>
                    <a:lnR w="19050">
                      <a:solidFill>
                        <a:srgbClr val="738BC1"/>
                      </a:solidFill>
                      <a:prstDash val="solid"/>
                    </a:lnR>
                    <a:lnT w="19050">
                      <a:solidFill>
                        <a:srgbClr val="738BC1"/>
                      </a:solidFill>
                      <a:prstDash val="solid"/>
                    </a:lnT>
                    <a:lnB w="19050">
                      <a:solidFill>
                        <a:srgbClr val="738BC1"/>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738BC1"/>
                      </a:solidFill>
                      <a:prstDash val="solid"/>
                    </a:lnL>
                    <a:lnR w="19050">
                      <a:solidFill>
                        <a:srgbClr val="738BC1"/>
                      </a:solidFill>
                      <a:prstDash val="solid"/>
                    </a:lnR>
                    <a:lnT w="12700">
                      <a:solidFill>
                        <a:srgbClr val="000000"/>
                      </a:solidFill>
                      <a:prstDash val="solid"/>
                    </a:lnT>
                  </a:tcPr>
                </a:tc>
                <a:tc vMerge="1">
                  <a:txBody>
                    <a:bodyPr/>
                    <a:lstStyle/>
                    <a:p>
                      <a:endParaRPr/>
                    </a:p>
                  </a:txBody>
                  <a:tcPr marL="0" marR="0" marT="38735" marB="0">
                    <a:lnL w="19050">
                      <a:solidFill>
                        <a:srgbClr val="738BC1"/>
                      </a:solidFill>
                      <a:prstDash val="solid"/>
                    </a:lnL>
                    <a:lnR w="19050">
                      <a:solidFill>
                        <a:srgbClr val="738BC1"/>
                      </a:solidFill>
                      <a:prstDash val="solid"/>
                    </a:lnR>
                    <a:lnT w="19050">
                      <a:solidFill>
                        <a:srgbClr val="738BC1"/>
                      </a:solidFill>
                      <a:prstDash val="solid"/>
                    </a:lnT>
                    <a:lnB w="19050">
                      <a:solidFill>
                        <a:srgbClr val="738BC1"/>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738BC1"/>
                      </a:solidFill>
                      <a:prstDash val="solid"/>
                    </a:lnL>
                    <a:lnR w="19050">
                      <a:solidFill>
                        <a:srgbClr val="738BC1"/>
                      </a:solidFill>
                      <a:prstDash val="solid"/>
                    </a:lnR>
                    <a:lnT w="12700">
                      <a:solidFill>
                        <a:srgbClr val="000000"/>
                      </a:solidFill>
                      <a:prstDash val="solid"/>
                    </a:lnT>
                  </a:tcPr>
                </a:tc>
                <a:tc vMerge="1">
                  <a:txBody>
                    <a:bodyPr/>
                    <a:lstStyle/>
                    <a:p>
                      <a:endParaRPr/>
                    </a:p>
                  </a:txBody>
                  <a:tcPr marL="0" marR="0" marT="38735" marB="0">
                    <a:lnL w="19050">
                      <a:solidFill>
                        <a:srgbClr val="738BC1"/>
                      </a:solidFill>
                      <a:prstDash val="solid"/>
                    </a:lnL>
                    <a:lnR w="19050">
                      <a:solidFill>
                        <a:srgbClr val="738BC1"/>
                      </a:solidFill>
                      <a:prstDash val="solid"/>
                    </a:lnR>
                    <a:lnT w="19050">
                      <a:solidFill>
                        <a:srgbClr val="738BC1"/>
                      </a:solidFill>
                      <a:prstDash val="solid"/>
                    </a:lnT>
                    <a:lnB w="19050">
                      <a:solidFill>
                        <a:srgbClr val="738BC1"/>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738BC1"/>
                      </a:solidFill>
                      <a:prstDash val="solid"/>
                    </a:lnL>
                    <a:lnR w="19050">
                      <a:solidFill>
                        <a:srgbClr val="738BC1"/>
                      </a:solidFill>
                      <a:prstDash val="solid"/>
                    </a:lnR>
                    <a:lnT w="12700">
                      <a:solidFill>
                        <a:srgbClr val="000000"/>
                      </a:solidFill>
                      <a:prstDash val="solid"/>
                    </a:lnT>
                  </a:tcPr>
                </a:tc>
                <a:tc vMerge="1">
                  <a:txBody>
                    <a:bodyPr/>
                    <a:lstStyle/>
                    <a:p>
                      <a:endParaRPr/>
                    </a:p>
                  </a:txBody>
                  <a:tcPr marL="0" marR="0" marT="38735" marB="0">
                    <a:lnL w="19050">
                      <a:solidFill>
                        <a:srgbClr val="738BC1"/>
                      </a:solidFill>
                      <a:prstDash val="solid"/>
                    </a:lnL>
                    <a:lnR w="19050">
                      <a:solidFill>
                        <a:srgbClr val="738BC1"/>
                      </a:solidFill>
                      <a:prstDash val="solid"/>
                    </a:lnR>
                    <a:lnT w="19050">
                      <a:solidFill>
                        <a:srgbClr val="738BC1"/>
                      </a:solidFill>
                      <a:prstDash val="solid"/>
                    </a:lnT>
                    <a:lnB w="19050">
                      <a:solidFill>
                        <a:srgbClr val="738BC1"/>
                      </a:solidFill>
                      <a:prstDash val="solid"/>
                    </a:lnB>
                  </a:tcPr>
                </a:tc>
                <a:extLst>
                  <a:ext uri="{0D108BD9-81ED-4DB2-BD59-A6C34878D82A}">
                    <a16:rowId xmlns:a16="http://schemas.microsoft.com/office/drawing/2014/main" val="10001"/>
                  </a:ext>
                </a:extLst>
              </a:tr>
            </a:tbl>
          </a:graphicData>
        </a:graphic>
      </p:graphicFrame>
      <p:sp>
        <p:nvSpPr>
          <p:cNvPr id="13" name="object 13"/>
          <p:cNvSpPr/>
          <p:nvPr/>
        </p:nvSpPr>
        <p:spPr>
          <a:xfrm>
            <a:off x="617966" y="2277444"/>
            <a:ext cx="4009365" cy="4272615"/>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657256" y="2309543"/>
            <a:ext cx="3899385" cy="4174389"/>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657256" y="2309543"/>
            <a:ext cx="3911600" cy="4174490"/>
          </a:xfrm>
          <a:custGeom>
            <a:avLst/>
            <a:gdLst/>
            <a:ahLst/>
            <a:cxnLst/>
            <a:rect l="l" t="t" r="r" b="b"/>
            <a:pathLst>
              <a:path w="3911600" h="4174490">
                <a:moveTo>
                  <a:pt x="0" y="0"/>
                </a:moveTo>
                <a:lnTo>
                  <a:pt x="3911139" y="0"/>
                </a:lnTo>
                <a:lnTo>
                  <a:pt x="3911139" y="4174389"/>
                </a:lnTo>
                <a:lnTo>
                  <a:pt x="0" y="4174389"/>
                </a:lnTo>
                <a:lnTo>
                  <a:pt x="0" y="0"/>
                </a:lnTo>
                <a:close/>
              </a:path>
            </a:pathLst>
          </a:custGeom>
          <a:ln w="19645">
            <a:solidFill>
              <a:srgbClr val="F3F7F5"/>
            </a:solidFill>
          </a:ln>
        </p:spPr>
        <p:txBody>
          <a:bodyPr wrap="square" lIns="0" tIns="0" rIns="0" bIns="0" rtlCol="0"/>
          <a:lstStyle/>
          <a:p>
            <a:endParaRPr/>
          </a:p>
        </p:txBody>
      </p:sp>
      <p:sp>
        <p:nvSpPr>
          <p:cNvPr id="16" name="object 16"/>
          <p:cNvSpPr/>
          <p:nvPr/>
        </p:nvSpPr>
        <p:spPr>
          <a:xfrm>
            <a:off x="2039325" y="490945"/>
            <a:ext cx="6500339" cy="1376806"/>
          </a:xfrm>
          <a:prstGeom prst="rect">
            <a:avLst/>
          </a:prstGeom>
          <a:blipFill>
            <a:blip r:embed="rId5" cstate="print"/>
            <a:stretch>
              <a:fillRect/>
            </a:stretch>
          </a:blipFill>
        </p:spPr>
        <p:txBody>
          <a:bodyPr wrap="square" lIns="0" tIns="0" rIns="0" bIns="0" rtlCol="0"/>
          <a:lstStyle/>
          <a:p>
            <a:endParaRPr/>
          </a:p>
        </p:txBody>
      </p:sp>
      <p:sp>
        <p:nvSpPr>
          <p:cNvPr id="17" name="TextBox 16">
            <a:extLst>
              <a:ext uri="{FF2B5EF4-FFF2-40B4-BE49-F238E27FC236}">
                <a16:creationId xmlns:a16="http://schemas.microsoft.com/office/drawing/2014/main" id="{77A54759-BC23-9963-D81D-DB5D8514C7D5}"/>
              </a:ext>
            </a:extLst>
          </p:cNvPr>
          <p:cNvSpPr txBox="1"/>
          <p:nvPr/>
        </p:nvSpPr>
        <p:spPr>
          <a:xfrm>
            <a:off x="4894654" y="2582884"/>
            <a:ext cx="4764190" cy="3693319"/>
          </a:xfrm>
          <a:prstGeom prst="rect">
            <a:avLst/>
          </a:prstGeom>
          <a:noFill/>
        </p:spPr>
        <p:txBody>
          <a:bodyPr wrap="square" rtlCol="0">
            <a:spAutoFit/>
          </a:bodyPr>
          <a:lstStyle/>
          <a:p>
            <a:pPr marL="285750" indent="-285750">
              <a:buFont typeface="Wingdings" pitchFamily="2" charset="2"/>
              <a:buChar char="§"/>
            </a:pPr>
            <a:r>
              <a:rPr lang="en-US" dirty="0"/>
              <a:t>ESTABLISHED IN 1990 TO ASSIST IN A WIDE VARIETY OF BUILDINGS AND CONSTRUCTION PROBLEMS</a:t>
            </a:r>
          </a:p>
          <a:p>
            <a:pPr marL="285750" indent="-285750">
              <a:buFont typeface="Wingdings" pitchFamily="2" charset="2"/>
              <a:buChar char="§"/>
            </a:pPr>
            <a:endParaRPr lang="en-US" dirty="0"/>
          </a:p>
          <a:p>
            <a:pPr marL="285750" indent="-285750">
              <a:buFont typeface="Wingdings" pitchFamily="2" charset="2"/>
              <a:buChar char="§"/>
            </a:pPr>
            <a:r>
              <a:rPr lang="en-US" dirty="0"/>
              <a:t>WE HAVE WORKED ON THOUSANDS OF CONDOMININUMS IN SOUTH FLORIDA PERFORMING BUILDING EXTERIOR CONCRETE REPAIR PROJECTS, PARKING GARAGE CONCRETE REPAIR. WATERPROOFING PROJECTS, PAINTING, WINDOW REPLACEMENTS, RBUILDING SAFETY INSPECTIONS AND MILESTONE INSPECTIONS INSPECTION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a city&#10;&#10;Description automatically generated">
            <a:extLst>
              <a:ext uri="{FF2B5EF4-FFF2-40B4-BE49-F238E27FC236}">
                <a16:creationId xmlns:a16="http://schemas.microsoft.com/office/drawing/2014/main" id="{99C26BC8-8709-73AF-061B-EC6B722775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127672"/>
            <a:ext cx="4419601" cy="5571577"/>
          </a:xfrm>
          <a:prstGeom prst="rect">
            <a:avLst/>
          </a:prstGeom>
        </p:spPr>
      </p:pic>
      <p:sp>
        <p:nvSpPr>
          <p:cNvPr id="6" name="TextBox 5">
            <a:extLst>
              <a:ext uri="{FF2B5EF4-FFF2-40B4-BE49-F238E27FC236}">
                <a16:creationId xmlns:a16="http://schemas.microsoft.com/office/drawing/2014/main" id="{F9E83E37-87BF-41CA-5D24-C1A08E90CA43}"/>
              </a:ext>
            </a:extLst>
          </p:cNvPr>
          <p:cNvSpPr txBox="1"/>
          <p:nvPr/>
        </p:nvSpPr>
        <p:spPr>
          <a:xfrm>
            <a:off x="5181601" y="1127672"/>
            <a:ext cx="4764190" cy="6186309"/>
          </a:xfrm>
          <a:prstGeom prst="rect">
            <a:avLst/>
          </a:prstGeom>
          <a:noFill/>
        </p:spPr>
        <p:txBody>
          <a:bodyPr wrap="square" rtlCol="0">
            <a:spAutoFit/>
          </a:bodyPr>
          <a:lstStyle/>
          <a:p>
            <a:pPr marL="285750" indent="-285750">
              <a:buFont typeface="Wingdings" pitchFamily="2" charset="2"/>
              <a:buChar char="§"/>
            </a:pPr>
            <a:r>
              <a:rPr lang="en-US" dirty="0"/>
              <a:t>ON-GOING WORK INCLUDES APPROXIMATELY 110 PROJECTS AT VARIOUS STAGES OVER THREE (3) COUNTIES.</a:t>
            </a:r>
          </a:p>
          <a:p>
            <a:endParaRPr lang="en-US" dirty="0"/>
          </a:p>
          <a:p>
            <a:pPr marL="285750" indent="-285750">
              <a:buFont typeface="Wingdings" pitchFamily="2" charset="2"/>
              <a:buChar char="§"/>
            </a:pPr>
            <a:r>
              <a:rPr lang="en-US" dirty="0"/>
              <a:t>PROJECTS RANGE FROM $10,000 SIMPLE RESTORATION PROJECTS TO OVER $9,000,000 DOLLAR MULTI-YEAR RESTORATION PROJECTS.</a:t>
            </a:r>
          </a:p>
          <a:p>
            <a:pPr marL="285750" indent="-285750">
              <a:buFont typeface="Wingdings" pitchFamily="2" charset="2"/>
              <a:buChar char="§"/>
            </a:pPr>
            <a:endParaRPr lang="en-US" dirty="0"/>
          </a:p>
          <a:p>
            <a:pPr marL="285750" indent="-285750">
              <a:buFont typeface="Wingdings" pitchFamily="2" charset="2"/>
              <a:buChar char="§"/>
            </a:pPr>
            <a:r>
              <a:rPr lang="en-US" dirty="0"/>
              <a:t>WE ARE WELL-VERSED IN A MULTITUDE OF REPAIR TECHNIQUES AND CAN MAKE MULTIPLE RECOMMENDATIONS FOR PROBLEMS.</a:t>
            </a:r>
          </a:p>
          <a:p>
            <a:endParaRPr lang="en-US" dirty="0"/>
          </a:p>
          <a:p>
            <a:pPr marL="285750" indent="-285750">
              <a:buFont typeface="Wingdings" pitchFamily="2" charset="2"/>
              <a:buChar char="§"/>
            </a:pPr>
            <a:r>
              <a:rPr lang="en-US" dirty="0"/>
              <a:t>WE ARE ABLE TO GIVE YOU A COST/BENEFIT TYPE OF APPROACH TO ENSURE THAT THE MONEY SPENT IS BEING SPENT EFFICIENTLY.</a:t>
            </a:r>
          </a:p>
          <a:p>
            <a:pPr marL="285750" indent="-285750">
              <a:buFont typeface="Wingdings" pitchFamily="2" charset="2"/>
              <a:buChar char="§"/>
            </a:pPr>
            <a:endParaRPr lang="en-US" dirty="0"/>
          </a:p>
          <a:p>
            <a:pPr marL="285750" indent="-285750">
              <a:buFont typeface="Wingdings" pitchFamily="2" charset="2"/>
              <a:buChar char="§"/>
            </a:pPr>
            <a:endParaRPr lang="en-US" dirty="0"/>
          </a:p>
          <a:p>
            <a:pPr marL="285750" indent="-285750">
              <a:buFont typeface="Wingdings" pitchFamily="2" charset="2"/>
              <a:buChar char="§"/>
            </a:pPr>
            <a:endParaRPr lang="en-US" dirty="0"/>
          </a:p>
          <a:p>
            <a:pPr marL="285750" indent="-285750">
              <a:buFont typeface="Wingdings" pitchFamily="2" charset="2"/>
              <a:buChar char="§"/>
            </a:pPr>
            <a:endParaRPr lang="en-US" dirty="0"/>
          </a:p>
          <a:p>
            <a:pPr marL="285750" indent="-285750">
              <a:buFont typeface="Wingdings" pitchFamily="2" charset="2"/>
              <a:buChar char="§"/>
            </a:pPr>
            <a:endParaRPr lang="en-US" dirty="0"/>
          </a:p>
          <a:p>
            <a:pPr marL="285750" indent="-285750">
              <a:buFont typeface="Wingdings" pitchFamily="2" charset="2"/>
              <a:buChar char="§"/>
            </a:pPr>
            <a:endParaRPr lang="en-US" dirty="0"/>
          </a:p>
        </p:txBody>
      </p:sp>
      <p:sp>
        <p:nvSpPr>
          <p:cNvPr id="2" name="TextBox 1">
            <a:extLst>
              <a:ext uri="{FF2B5EF4-FFF2-40B4-BE49-F238E27FC236}">
                <a16:creationId xmlns:a16="http://schemas.microsoft.com/office/drawing/2014/main" id="{28C8C4C4-CFE6-5178-861C-96F8FDD13EF6}"/>
              </a:ext>
            </a:extLst>
          </p:cNvPr>
          <p:cNvSpPr txBox="1"/>
          <p:nvPr/>
        </p:nvSpPr>
        <p:spPr>
          <a:xfrm>
            <a:off x="457200" y="609600"/>
            <a:ext cx="3803413" cy="400110"/>
          </a:xfrm>
          <a:prstGeom prst="rect">
            <a:avLst/>
          </a:prstGeom>
          <a:noFill/>
        </p:spPr>
        <p:txBody>
          <a:bodyPr wrap="none" rtlCol="0">
            <a:spAutoFit/>
          </a:bodyPr>
          <a:lstStyle/>
          <a:p>
            <a:r>
              <a:rPr lang="en-US" sz="2000" dirty="0"/>
              <a:t>ENGINEERING FIRM BACKGROUND</a:t>
            </a:r>
          </a:p>
        </p:txBody>
      </p:sp>
    </p:spTree>
    <p:extLst>
      <p:ext uri="{BB962C8B-B14F-4D97-AF65-F5344CB8AC3E}">
        <p14:creationId xmlns:p14="http://schemas.microsoft.com/office/powerpoint/2010/main" val="1667395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E5F08-E4AB-9A7E-9A3D-0A011DDB252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D4B2669-B1FE-BED9-398B-C6E67B9743A1}"/>
              </a:ext>
            </a:extLst>
          </p:cNvPr>
          <p:cNvSpPr txBox="1"/>
          <p:nvPr/>
        </p:nvSpPr>
        <p:spPr>
          <a:xfrm>
            <a:off x="304800" y="1524000"/>
            <a:ext cx="4061266" cy="5078313"/>
          </a:xfrm>
          <a:prstGeom prst="rect">
            <a:avLst/>
          </a:prstGeom>
          <a:noFill/>
        </p:spPr>
        <p:txBody>
          <a:bodyPr wrap="square" rtlCol="0">
            <a:spAutoFit/>
          </a:bodyPr>
          <a:lstStyle/>
          <a:p>
            <a:pPr marL="285750" indent="-285750">
              <a:buFont typeface="Wingdings" pitchFamily="2" charset="2"/>
              <a:buChar char="§"/>
            </a:pPr>
            <a:r>
              <a:rPr lang="en-US" dirty="0"/>
              <a:t>FLORIDA STATUTES SECTION 553.899 – MANDATORY STRUCTURAL INSPECTIONS FOR CONDOMINIUM AND COOPERATIVE BUILDINGS</a:t>
            </a:r>
          </a:p>
          <a:p>
            <a:pPr marL="285750" indent="-285750">
              <a:buFont typeface="Wingdings" pitchFamily="2" charset="2"/>
              <a:buChar char="§"/>
            </a:pPr>
            <a:endParaRPr lang="en-US" dirty="0"/>
          </a:p>
          <a:p>
            <a:pPr marL="285750" indent="-285750">
              <a:buFont typeface="Wingdings" pitchFamily="2" charset="2"/>
              <a:buChar char="§"/>
            </a:pPr>
            <a:r>
              <a:rPr lang="en-US" dirty="0"/>
              <a:t>LAW PASSED AFTER THE COLLAPSE OF CHAMPLAIN TOWER IN SURFSIDE</a:t>
            </a:r>
          </a:p>
          <a:p>
            <a:endParaRPr lang="en-US" dirty="0"/>
          </a:p>
          <a:p>
            <a:pPr marL="285750" indent="-285750">
              <a:buFont typeface="Wingdings" pitchFamily="2" charset="2"/>
              <a:buChar char="§"/>
            </a:pPr>
            <a:r>
              <a:rPr lang="en-US" dirty="0"/>
              <a:t>MIAMI-DADE COUNTY AND BROWARD COUNTY HAD PREVIOUSLY BEEN DOING A SIMILAR PROGRAM.  NOW ENTIRE STATE IS MANDATED TO PERFORM INSPECTIONS AND MAKE REPAIRS</a:t>
            </a:r>
          </a:p>
          <a:p>
            <a:pPr marL="285750" indent="-285750">
              <a:buFont typeface="Wingdings" pitchFamily="2" charset="2"/>
              <a:buChar char="§"/>
            </a:pPr>
            <a:endParaRPr lang="en-US" dirty="0"/>
          </a:p>
          <a:p>
            <a:pPr marL="285750" indent="-285750">
              <a:buFont typeface="Wingdings" pitchFamily="2" charset="2"/>
              <a:buChar char="§"/>
            </a:pPr>
            <a:endParaRPr lang="en-US" dirty="0"/>
          </a:p>
          <a:p>
            <a:pPr marL="285750" indent="-285750">
              <a:buFont typeface="Wingdings" pitchFamily="2" charset="2"/>
              <a:buChar char="§"/>
            </a:pPr>
            <a:endParaRPr lang="en-US" dirty="0"/>
          </a:p>
          <a:p>
            <a:pPr marL="285750" indent="-285750">
              <a:buFont typeface="Wingdings" pitchFamily="2" charset="2"/>
              <a:buChar char="§"/>
            </a:pPr>
            <a:endParaRPr lang="en-US" dirty="0"/>
          </a:p>
        </p:txBody>
      </p:sp>
      <p:pic>
        <p:nvPicPr>
          <p:cNvPr id="4" name="Picture 3" descr="A text on a white background&#10;&#10;Description automatically generated">
            <a:extLst>
              <a:ext uri="{FF2B5EF4-FFF2-40B4-BE49-F238E27FC236}">
                <a16:creationId xmlns:a16="http://schemas.microsoft.com/office/drawing/2014/main" id="{CFCA1E30-755B-3B29-B63D-7638694AE7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9534" y="1932234"/>
            <a:ext cx="4864813" cy="1953966"/>
          </a:xfrm>
          <a:prstGeom prst="rect">
            <a:avLst/>
          </a:prstGeom>
        </p:spPr>
      </p:pic>
      <p:pic>
        <p:nvPicPr>
          <p:cNvPr id="8" name="Picture 7" descr="Blue text on a white background&#10;&#10;Description automatically generated">
            <a:extLst>
              <a:ext uri="{FF2B5EF4-FFF2-40B4-BE49-F238E27FC236}">
                <a16:creationId xmlns:a16="http://schemas.microsoft.com/office/drawing/2014/main" id="{118FB60F-3E2D-8E58-CABF-D9F9DDFB80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4343400"/>
            <a:ext cx="4944882" cy="990600"/>
          </a:xfrm>
          <a:prstGeom prst="rect">
            <a:avLst/>
          </a:prstGeom>
        </p:spPr>
      </p:pic>
      <p:sp>
        <p:nvSpPr>
          <p:cNvPr id="5" name="TextBox 4">
            <a:extLst>
              <a:ext uri="{FF2B5EF4-FFF2-40B4-BE49-F238E27FC236}">
                <a16:creationId xmlns:a16="http://schemas.microsoft.com/office/drawing/2014/main" id="{52BBC423-52D1-B14A-EC6F-D0BF045B169E}"/>
              </a:ext>
            </a:extLst>
          </p:cNvPr>
          <p:cNvSpPr txBox="1"/>
          <p:nvPr/>
        </p:nvSpPr>
        <p:spPr>
          <a:xfrm>
            <a:off x="533400" y="609600"/>
            <a:ext cx="2305439" cy="400110"/>
          </a:xfrm>
          <a:prstGeom prst="rect">
            <a:avLst/>
          </a:prstGeom>
          <a:noFill/>
        </p:spPr>
        <p:txBody>
          <a:bodyPr wrap="none" rtlCol="0">
            <a:spAutoFit/>
          </a:bodyPr>
          <a:lstStyle/>
          <a:p>
            <a:r>
              <a:rPr lang="en-US" sz="2000" dirty="0"/>
              <a:t>WHY ARE WE HERE?</a:t>
            </a:r>
          </a:p>
        </p:txBody>
      </p:sp>
    </p:spTree>
    <p:extLst>
      <p:ext uri="{BB962C8B-B14F-4D97-AF65-F5344CB8AC3E}">
        <p14:creationId xmlns:p14="http://schemas.microsoft.com/office/powerpoint/2010/main" val="2818424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72484-5A91-7770-9D9A-958D03FA578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08DF1F9-E21D-05F2-096A-041C7E74FA85}"/>
              </a:ext>
            </a:extLst>
          </p:cNvPr>
          <p:cNvSpPr txBox="1"/>
          <p:nvPr/>
        </p:nvSpPr>
        <p:spPr>
          <a:xfrm>
            <a:off x="381000" y="1371600"/>
            <a:ext cx="3048000" cy="6863417"/>
          </a:xfrm>
          <a:prstGeom prst="rect">
            <a:avLst/>
          </a:prstGeom>
          <a:noFill/>
        </p:spPr>
        <p:txBody>
          <a:bodyPr wrap="square" rtlCol="0">
            <a:spAutoFit/>
          </a:bodyPr>
          <a:lstStyle/>
          <a:p>
            <a:pPr marL="285750" indent="-285750">
              <a:buFont typeface="Wingdings" pitchFamily="2" charset="2"/>
              <a:buChar char="§"/>
            </a:pPr>
            <a:r>
              <a:rPr lang="en-US" sz="1600" dirty="0"/>
              <a:t>PERFORM THE INSPECTION WITHIN 180 DAYS OF RECEIVING A NOTIFICATION FROM THE BUILDING OFFICIAL</a:t>
            </a:r>
          </a:p>
          <a:p>
            <a:endParaRPr lang="en-US" sz="1600" dirty="0"/>
          </a:p>
          <a:p>
            <a:pPr marL="285750" indent="-285750">
              <a:buFont typeface="Wingdings" pitchFamily="2" charset="2"/>
              <a:buChar char="§"/>
            </a:pPr>
            <a:r>
              <a:rPr lang="en-US" sz="1600" dirty="0"/>
              <a:t>PHASE I / PHASE II REPORT</a:t>
            </a:r>
          </a:p>
          <a:p>
            <a:endParaRPr lang="en-US" sz="1600" dirty="0"/>
          </a:p>
          <a:p>
            <a:pPr marL="285750" indent="-285750">
              <a:buFont typeface="Wingdings" pitchFamily="2" charset="2"/>
              <a:buChar char="§"/>
            </a:pPr>
            <a:r>
              <a:rPr lang="en-US" sz="1600" dirty="0"/>
              <a:t>SAFE/UNSAFE</a:t>
            </a:r>
          </a:p>
          <a:p>
            <a:pPr marL="285750" indent="-285750">
              <a:buFont typeface="Wingdings" pitchFamily="2" charset="2"/>
              <a:buChar char="§"/>
            </a:pPr>
            <a:endParaRPr lang="en-US" sz="1600" dirty="0"/>
          </a:p>
          <a:p>
            <a:pPr marL="285750" indent="-285750">
              <a:buFont typeface="Wingdings" pitchFamily="2" charset="2"/>
              <a:buChar char="§"/>
            </a:pPr>
            <a:r>
              <a:rPr lang="en-US" sz="1600" dirty="0"/>
              <a:t>REPAIRS REQUIRED</a:t>
            </a:r>
          </a:p>
          <a:p>
            <a:endParaRPr lang="en-US" sz="1600" dirty="0"/>
          </a:p>
          <a:p>
            <a:pPr marL="285750" indent="-285750">
              <a:buFont typeface="Wingdings" pitchFamily="2" charset="2"/>
              <a:buChar char="§"/>
            </a:pPr>
            <a:r>
              <a:rPr lang="en-US" sz="1600" dirty="0"/>
              <a:t>IF SUBSTANTIAL STRUCTURAL DAMAGE, REPAIRS TO BE COMMENCED WITHIN 365 DAYS RECEIPT OF REPORT</a:t>
            </a:r>
          </a:p>
          <a:p>
            <a:pPr marL="285750" indent="-285750">
              <a:buFont typeface="Wingdings" pitchFamily="2" charset="2"/>
              <a:buChar char="§"/>
            </a:pPr>
            <a:endParaRPr lang="en-US" sz="1600" dirty="0"/>
          </a:p>
          <a:p>
            <a:pPr marL="285750" indent="-285750">
              <a:buFont typeface="Wingdings" pitchFamily="2" charset="2"/>
              <a:buChar char="§"/>
            </a:pPr>
            <a:r>
              <a:rPr lang="en-US" sz="1600" dirty="0"/>
              <a:t>PROCESS IS GOING TO BE REPEATED EVERY 10 YEARS</a:t>
            </a:r>
          </a:p>
          <a:p>
            <a:pPr marL="285750" indent="-285750">
              <a:buFont typeface="Wingdings" pitchFamily="2" charset="2"/>
              <a:buChar char="§"/>
            </a:pPr>
            <a:endParaRPr lang="en-US" sz="1600" dirty="0"/>
          </a:p>
          <a:p>
            <a:endParaRPr lang="en-US" sz="1600" dirty="0"/>
          </a:p>
          <a:p>
            <a:pPr marL="285750" indent="-285750">
              <a:buFont typeface="Wingdings" pitchFamily="2" charset="2"/>
              <a:buChar char="§"/>
            </a:pPr>
            <a:endParaRPr lang="en-US" sz="1600" dirty="0"/>
          </a:p>
          <a:p>
            <a:endParaRPr lang="en-US" sz="1600" dirty="0"/>
          </a:p>
          <a:p>
            <a:pPr marL="285750" indent="-285750">
              <a:buFont typeface="Wingdings" pitchFamily="2" charset="2"/>
              <a:buChar char="§"/>
            </a:pPr>
            <a:endParaRPr lang="en-US" sz="1600" dirty="0"/>
          </a:p>
          <a:p>
            <a:endParaRPr lang="en-US" dirty="0"/>
          </a:p>
          <a:p>
            <a:pPr marL="285750" indent="-285750">
              <a:buFont typeface="Wingdings" pitchFamily="2" charset="2"/>
              <a:buChar char="§"/>
            </a:pPr>
            <a:endParaRPr lang="en-US" dirty="0"/>
          </a:p>
          <a:p>
            <a:pPr marL="285750" indent="-285750">
              <a:buFont typeface="Wingdings" pitchFamily="2" charset="2"/>
              <a:buChar char="§"/>
            </a:pPr>
            <a:endParaRPr lang="en-US" dirty="0"/>
          </a:p>
          <a:p>
            <a:pPr marL="285750" indent="-285750">
              <a:buFont typeface="Wingdings" pitchFamily="2" charset="2"/>
              <a:buChar char="§"/>
            </a:pPr>
            <a:endParaRPr lang="en-US" dirty="0"/>
          </a:p>
        </p:txBody>
      </p:sp>
      <p:pic>
        <p:nvPicPr>
          <p:cNvPr id="7" name="Picture 6" descr="A form with text and images&#10;&#10;Description automatically generated with medium confidence">
            <a:extLst>
              <a:ext uri="{FF2B5EF4-FFF2-40B4-BE49-F238E27FC236}">
                <a16:creationId xmlns:a16="http://schemas.microsoft.com/office/drawing/2014/main" id="{AFC4BB3F-9762-91D9-5692-460C839E25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0148" y="1662094"/>
            <a:ext cx="2857252" cy="3748106"/>
          </a:xfrm>
          <a:prstGeom prst="rect">
            <a:avLst/>
          </a:prstGeom>
          <a:noFill/>
          <a:ln>
            <a:solidFill>
              <a:schemeClr val="tx1"/>
            </a:solidFill>
          </a:ln>
        </p:spPr>
      </p:pic>
      <p:pic>
        <p:nvPicPr>
          <p:cNvPr id="10" name="Picture 9" descr="A document with text and images&#10;&#10;Description automatically generated with medium confidence">
            <a:extLst>
              <a:ext uri="{FF2B5EF4-FFF2-40B4-BE49-F238E27FC236}">
                <a16:creationId xmlns:a16="http://schemas.microsoft.com/office/drawing/2014/main" id="{5248CB6A-B0EB-8936-64E5-E5FD5506FA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1676400"/>
            <a:ext cx="2857253" cy="3733800"/>
          </a:xfrm>
          <a:prstGeom prst="rect">
            <a:avLst/>
          </a:prstGeom>
          <a:ln>
            <a:solidFill>
              <a:schemeClr val="tx1"/>
            </a:solidFill>
          </a:ln>
        </p:spPr>
      </p:pic>
      <p:sp>
        <p:nvSpPr>
          <p:cNvPr id="11" name="TextBox 10">
            <a:extLst>
              <a:ext uri="{FF2B5EF4-FFF2-40B4-BE49-F238E27FC236}">
                <a16:creationId xmlns:a16="http://schemas.microsoft.com/office/drawing/2014/main" id="{0E218C67-8481-C53D-DC03-2605943EBFAC}"/>
              </a:ext>
            </a:extLst>
          </p:cNvPr>
          <p:cNvSpPr txBox="1"/>
          <p:nvPr/>
        </p:nvSpPr>
        <p:spPr>
          <a:xfrm>
            <a:off x="533400" y="609600"/>
            <a:ext cx="3130216" cy="400110"/>
          </a:xfrm>
          <a:prstGeom prst="rect">
            <a:avLst/>
          </a:prstGeom>
          <a:noFill/>
        </p:spPr>
        <p:txBody>
          <a:bodyPr wrap="none" rtlCol="0">
            <a:spAutoFit/>
          </a:bodyPr>
          <a:lstStyle/>
          <a:p>
            <a:r>
              <a:rPr lang="en-US" sz="2000" dirty="0"/>
              <a:t>MILESTONE REQUIREMENTS</a:t>
            </a:r>
          </a:p>
        </p:txBody>
      </p:sp>
    </p:spTree>
    <p:extLst>
      <p:ext uri="{BB962C8B-B14F-4D97-AF65-F5344CB8AC3E}">
        <p14:creationId xmlns:p14="http://schemas.microsoft.com/office/powerpoint/2010/main" val="3725288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DAE13-F180-47FC-8471-12F4CCA271A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75A85CF-EDCB-F91B-81A6-4E7529E0710A}"/>
              </a:ext>
            </a:extLst>
          </p:cNvPr>
          <p:cNvSpPr txBox="1"/>
          <p:nvPr/>
        </p:nvSpPr>
        <p:spPr>
          <a:xfrm>
            <a:off x="537681" y="1219200"/>
            <a:ext cx="8534400" cy="5386090"/>
          </a:xfrm>
          <a:prstGeom prst="rect">
            <a:avLst/>
          </a:prstGeom>
          <a:noFill/>
        </p:spPr>
        <p:txBody>
          <a:bodyPr wrap="square" rtlCol="0">
            <a:spAutoFit/>
          </a:bodyPr>
          <a:lstStyle/>
          <a:p>
            <a:pPr marL="285750" indent="-285750">
              <a:buFont typeface="Wingdings" pitchFamily="2" charset="2"/>
              <a:buChar char="§"/>
            </a:pPr>
            <a:r>
              <a:rPr lang="en-US" sz="1600" dirty="0"/>
              <a:t>REPORTS HAVE BEEN SUBMITTED TO THE TOWN OF JUPITER IN DECEMBER 2023; STRUCTURAL REPAIRS ARE REQUIRED IN OUR OPINION</a:t>
            </a:r>
          </a:p>
          <a:p>
            <a:pPr marL="285750" indent="-285750">
              <a:buFont typeface="Wingdings" pitchFamily="2" charset="2"/>
              <a:buChar char="§"/>
            </a:pPr>
            <a:endParaRPr lang="en-US" sz="1600" dirty="0"/>
          </a:p>
          <a:p>
            <a:pPr marL="285750" indent="-285750">
              <a:buFont typeface="Wingdings" pitchFamily="2" charset="2"/>
              <a:buChar char="§"/>
            </a:pPr>
            <a:r>
              <a:rPr lang="en-US" sz="1600" dirty="0"/>
              <a:t>THERE ARE VARYING LEVELS OF REPAIR BASED ON THE BUILDING</a:t>
            </a:r>
          </a:p>
          <a:p>
            <a:pPr marL="285750" indent="-285750">
              <a:buFont typeface="Wingdings" pitchFamily="2" charset="2"/>
              <a:buChar char="§"/>
            </a:pPr>
            <a:endParaRPr lang="en-US" sz="1600" dirty="0"/>
          </a:p>
          <a:p>
            <a:pPr marL="285750" indent="-285750">
              <a:buFont typeface="Wingdings" pitchFamily="2" charset="2"/>
              <a:buChar char="§"/>
            </a:pPr>
            <a:r>
              <a:rPr lang="en-US" sz="1600" dirty="0"/>
              <a:t>ITS AN ALL OR NOTHING IN TERMS OF REPAIRS REQUIRED – EVEN IF THERE IS JUST ONE REPAIR REQUIRED IT TRIGGERS THE SAME AS A BUILDING WHERE THERE IS SIGNIFICANT AMOUNT OF DAMAGE</a:t>
            </a:r>
          </a:p>
          <a:p>
            <a:pPr marL="285750" indent="-285750">
              <a:buFont typeface="Wingdings" pitchFamily="2" charset="2"/>
              <a:buChar char="§"/>
            </a:pPr>
            <a:endParaRPr lang="en-US" sz="1600" dirty="0"/>
          </a:p>
          <a:p>
            <a:pPr marL="742950" lvl="1" indent="-285750">
              <a:buFont typeface="Wingdings" pitchFamily="2" charset="2"/>
              <a:buChar char="§"/>
            </a:pPr>
            <a:endParaRPr lang="en-US" sz="1600" dirty="0"/>
          </a:p>
          <a:p>
            <a:pPr lvl="1"/>
            <a:endParaRPr lang="en-US" sz="1600" dirty="0"/>
          </a:p>
          <a:p>
            <a:endParaRPr lang="en-US" sz="1600" dirty="0"/>
          </a:p>
          <a:p>
            <a:pPr marL="285750" indent="-285750">
              <a:buFont typeface="Wingdings" pitchFamily="2" charset="2"/>
              <a:buChar char="§"/>
            </a:pPr>
            <a:endParaRPr lang="en-US" sz="1600" dirty="0"/>
          </a:p>
          <a:p>
            <a:endParaRPr lang="en-US" sz="1600" dirty="0"/>
          </a:p>
          <a:p>
            <a:pPr marL="285750" indent="-285750">
              <a:buFont typeface="Wingdings" pitchFamily="2" charset="2"/>
              <a:buChar char="§"/>
            </a:pPr>
            <a:endParaRPr lang="en-US" sz="1600" dirty="0"/>
          </a:p>
          <a:p>
            <a:endParaRPr lang="en-US" sz="1600" dirty="0"/>
          </a:p>
          <a:p>
            <a:pPr marL="285750" indent="-285750">
              <a:buFont typeface="Wingdings" pitchFamily="2" charset="2"/>
              <a:buChar char="§"/>
            </a:pPr>
            <a:endParaRPr lang="en-US" sz="1600" dirty="0"/>
          </a:p>
          <a:p>
            <a:endParaRPr lang="en-US" dirty="0"/>
          </a:p>
          <a:p>
            <a:pPr marL="285750" indent="-285750">
              <a:buFont typeface="Wingdings" pitchFamily="2" charset="2"/>
              <a:buChar char="§"/>
            </a:pPr>
            <a:endParaRPr lang="en-US" dirty="0"/>
          </a:p>
          <a:p>
            <a:pPr marL="285750" indent="-285750">
              <a:buFont typeface="Wingdings" pitchFamily="2" charset="2"/>
              <a:buChar char="§"/>
            </a:pPr>
            <a:endParaRPr lang="en-US" dirty="0"/>
          </a:p>
          <a:p>
            <a:pPr marL="285750" indent="-285750">
              <a:buFont typeface="Wingdings" pitchFamily="2" charset="2"/>
              <a:buChar char="§"/>
            </a:pPr>
            <a:endParaRPr lang="en-US" dirty="0"/>
          </a:p>
        </p:txBody>
      </p:sp>
      <p:sp>
        <p:nvSpPr>
          <p:cNvPr id="11" name="TextBox 10">
            <a:extLst>
              <a:ext uri="{FF2B5EF4-FFF2-40B4-BE49-F238E27FC236}">
                <a16:creationId xmlns:a16="http://schemas.microsoft.com/office/drawing/2014/main" id="{8E3A159C-3115-95DD-AA0C-186BD5B444A2}"/>
              </a:ext>
            </a:extLst>
          </p:cNvPr>
          <p:cNvSpPr txBox="1"/>
          <p:nvPr/>
        </p:nvSpPr>
        <p:spPr>
          <a:xfrm>
            <a:off x="533400" y="609600"/>
            <a:ext cx="3130216" cy="400110"/>
          </a:xfrm>
          <a:prstGeom prst="rect">
            <a:avLst/>
          </a:prstGeom>
          <a:noFill/>
        </p:spPr>
        <p:txBody>
          <a:bodyPr wrap="none" rtlCol="0">
            <a:spAutoFit/>
          </a:bodyPr>
          <a:lstStyle/>
          <a:p>
            <a:r>
              <a:rPr lang="en-US" sz="2000" dirty="0"/>
              <a:t>MILESTONE REQUIREMENTS</a:t>
            </a:r>
          </a:p>
        </p:txBody>
      </p:sp>
      <p:pic>
        <p:nvPicPr>
          <p:cNvPr id="4" name="Picture 3">
            <a:extLst>
              <a:ext uri="{FF2B5EF4-FFF2-40B4-BE49-F238E27FC236}">
                <a16:creationId xmlns:a16="http://schemas.microsoft.com/office/drawing/2014/main" id="{ED9C8421-6122-F0E8-AD91-FA16F8F734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683000" y="3937000"/>
            <a:ext cx="3454400" cy="2590800"/>
          </a:xfrm>
          <a:prstGeom prst="rect">
            <a:avLst/>
          </a:prstGeom>
        </p:spPr>
      </p:pic>
      <p:pic>
        <p:nvPicPr>
          <p:cNvPr id="6" name="Picture 5">
            <a:extLst>
              <a:ext uri="{FF2B5EF4-FFF2-40B4-BE49-F238E27FC236}">
                <a16:creationId xmlns:a16="http://schemas.microsoft.com/office/drawing/2014/main" id="{6E44DE37-FCCF-1CD6-ABBC-043C63E249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41016" y="3937000"/>
            <a:ext cx="3454400" cy="2590800"/>
          </a:xfrm>
          <a:prstGeom prst="rect">
            <a:avLst/>
          </a:prstGeom>
        </p:spPr>
      </p:pic>
    </p:spTree>
    <p:extLst>
      <p:ext uri="{BB962C8B-B14F-4D97-AF65-F5344CB8AC3E}">
        <p14:creationId xmlns:p14="http://schemas.microsoft.com/office/powerpoint/2010/main" val="4276723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00687-D19D-763E-ABF1-13135DCA0E3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1919EF4-8176-0B40-5733-F289B69A5BF1}"/>
              </a:ext>
            </a:extLst>
          </p:cNvPr>
          <p:cNvSpPr txBox="1"/>
          <p:nvPr/>
        </p:nvSpPr>
        <p:spPr>
          <a:xfrm>
            <a:off x="434083" y="602750"/>
            <a:ext cx="5029200" cy="923330"/>
          </a:xfrm>
          <a:prstGeom prst="rect">
            <a:avLst/>
          </a:prstGeom>
          <a:noFill/>
        </p:spPr>
        <p:txBody>
          <a:bodyPr wrap="square" rtlCol="0">
            <a:spAutoFit/>
          </a:bodyPr>
          <a:lstStyle/>
          <a:p>
            <a:r>
              <a:rPr lang="en-US" dirty="0"/>
              <a:t>CONCRETE DETERIORATION MECHANISM</a:t>
            </a:r>
          </a:p>
          <a:p>
            <a:pPr marL="285750" indent="-285750">
              <a:buFont typeface="Wingdings" pitchFamily="2" charset="2"/>
              <a:buChar char="§"/>
            </a:pPr>
            <a:endParaRPr lang="en-US" dirty="0"/>
          </a:p>
          <a:p>
            <a:pPr marL="285750" indent="-285750">
              <a:buFont typeface="Wingdings" pitchFamily="2" charset="2"/>
              <a:buChar char="§"/>
            </a:pPr>
            <a:endParaRPr lang="en-US" dirty="0"/>
          </a:p>
        </p:txBody>
      </p:sp>
      <p:pic>
        <p:nvPicPr>
          <p:cNvPr id="7" name="Picture 6" descr="A diagram of a structure&#10;&#10;Description automatically generated">
            <a:extLst>
              <a:ext uri="{FF2B5EF4-FFF2-40B4-BE49-F238E27FC236}">
                <a16:creationId xmlns:a16="http://schemas.microsoft.com/office/drawing/2014/main" id="{CC6AF896-ED6B-3C59-749E-E49FEBB58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143000"/>
            <a:ext cx="3258933" cy="5768267"/>
          </a:xfrm>
          <a:prstGeom prst="rect">
            <a:avLst/>
          </a:prstGeom>
          <a:ln>
            <a:solidFill>
              <a:schemeClr val="tx1"/>
            </a:solidFill>
          </a:ln>
        </p:spPr>
      </p:pic>
      <p:pic>
        <p:nvPicPr>
          <p:cNvPr id="10" name="Picture 9">
            <a:extLst>
              <a:ext uri="{FF2B5EF4-FFF2-40B4-BE49-F238E27FC236}">
                <a16:creationId xmlns:a16="http://schemas.microsoft.com/office/drawing/2014/main" id="{293BEF7C-E9E0-9480-978C-1EAA880F1149}"/>
              </a:ext>
            </a:extLst>
          </p:cNvPr>
          <p:cNvPicPr>
            <a:picLocks noChangeAspect="1"/>
          </p:cNvPicPr>
          <p:nvPr/>
        </p:nvPicPr>
        <p:blipFill>
          <a:blip r:embed="rId4" cstate="print">
            <a:extLst>
              <a:ext uri="{28A0092B-C50C-407E-A947-70E740481C1C}">
                <a14:useLocalDpi xmlns:a14="http://schemas.microsoft.com/office/drawing/2010/main" val="0"/>
              </a:ext>
            </a:extLst>
          </a:blip>
          <a:srcRect l="12500" r="12500"/>
          <a:stretch/>
        </p:blipFill>
        <p:spPr>
          <a:xfrm>
            <a:off x="4876800" y="838200"/>
            <a:ext cx="2057400" cy="2743200"/>
          </a:xfrm>
          <a:prstGeom prst="rect">
            <a:avLst/>
          </a:prstGeom>
          <a:ln>
            <a:solidFill>
              <a:schemeClr val="tx1"/>
            </a:solidFill>
          </a:ln>
        </p:spPr>
      </p:pic>
      <p:pic>
        <p:nvPicPr>
          <p:cNvPr id="12" name="Picture 11">
            <a:extLst>
              <a:ext uri="{FF2B5EF4-FFF2-40B4-BE49-F238E27FC236}">
                <a16:creationId xmlns:a16="http://schemas.microsoft.com/office/drawing/2014/main" id="{209953D3-7F2B-7193-75A5-20B7F4E5E81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rot="5400000">
            <a:off x="7200900" y="1181100"/>
            <a:ext cx="2743200" cy="2057400"/>
          </a:xfrm>
          <a:prstGeom prst="rect">
            <a:avLst/>
          </a:prstGeom>
          <a:ln>
            <a:solidFill>
              <a:schemeClr val="tx1"/>
            </a:solidFill>
          </a:ln>
        </p:spPr>
      </p:pic>
      <p:pic>
        <p:nvPicPr>
          <p:cNvPr id="14" name="Picture 13">
            <a:extLst>
              <a:ext uri="{FF2B5EF4-FFF2-40B4-BE49-F238E27FC236}">
                <a16:creationId xmlns:a16="http://schemas.microsoft.com/office/drawing/2014/main" id="{2D78080F-1518-1876-8B3A-D2A9B87EAA7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rot="5400000">
            <a:off x="4533900" y="4159750"/>
            <a:ext cx="2743200" cy="2057400"/>
          </a:xfrm>
          <a:prstGeom prst="rect">
            <a:avLst/>
          </a:prstGeom>
        </p:spPr>
      </p:pic>
      <p:pic>
        <p:nvPicPr>
          <p:cNvPr id="16" name="Picture 15">
            <a:extLst>
              <a:ext uri="{FF2B5EF4-FFF2-40B4-BE49-F238E27FC236}">
                <a16:creationId xmlns:a16="http://schemas.microsoft.com/office/drawing/2014/main" id="{41F090C0-ABB9-BED7-CB19-AD7D8AEEFDC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rot="5400000">
            <a:off x="7200900" y="4159750"/>
            <a:ext cx="2743200" cy="2057400"/>
          </a:xfrm>
          <a:prstGeom prst="rect">
            <a:avLst/>
          </a:prstGeom>
          <a:ln>
            <a:solidFill>
              <a:schemeClr val="tx1"/>
            </a:solidFill>
          </a:ln>
        </p:spPr>
      </p:pic>
    </p:spTree>
    <p:extLst>
      <p:ext uri="{BB962C8B-B14F-4D97-AF65-F5344CB8AC3E}">
        <p14:creationId xmlns:p14="http://schemas.microsoft.com/office/powerpoint/2010/main" val="2433867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6D2E7-5D50-02F2-CE61-A7A0D975F43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72D3C82-9131-86D3-0134-6BB701F5033A}"/>
              </a:ext>
            </a:extLst>
          </p:cNvPr>
          <p:cNvSpPr txBox="1"/>
          <p:nvPr/>
        </p:nvSpPr>
        <p:spPr>
          <a:xfrm>
            <a:off x="434083" y="602750"/>
            <a:ext cx="5029200" cy="923330"/>
          </a:xfrm>
          <a:prstGeom prst="rect">
            <a:avLst/>
          </a:prstGeom>
          <a:noFill/>
        </p:spPr>
        <p:txBody>
          <a:bodyPr wrap="square" rtlCol="0">
            <a:spAutoFit/>
          </a:bodyPr>
          <a:lstStyle/>
          <a:p>
            <a:r>
              <a:rPr lang="en-US" dirty="0"/>
              <a:t>CONCRETE DETERIORATION MECHANISM</a:t>
            </a:r>
          </a:p>
          <a:p>
            <a:pPr marL="285750" indent="-285750">
              <a:buFont typeface="Wingdings" pitchFamily="2" charset="2"/>
              <a:buChar char="§"/>
            </a:pPr>
            <a:endParaRPr lang="en-US" dirty="0"/>
          </a:p>
          <a:p>
            <a:pPr marL="285750" indent="-285750">
              <a:buFont typeface="Wingdings" pitchFamily="2" charset="2"/>
              <a:buChar char="§"/>
            </a:pPr>
            <a:endParaRPr lang="en-US" dirty="0"/>
          </a:p>
        </p:txBody>
      </p:sp>
      <p:pic>
        <p:nvPicPr>
          <p:cNvPr id="4" name="Picture 3">
            <a:extLst>
              <a:ext uri="{FF2B5EF4-FFF2-40B4-BE49-F238E27FC236}">
                <a16:creationId xmlns:a16="http://schemas.microsoft.com/office/drawing/2014/main" id="{75C9DFDE-FEAC-462D-4984-B986DB9020B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5400000">
            <a:off x="206944" y="1448511"/>
            <a:ext cx="3072749" cy="2304562"/>
          </a:xfrm>
          <a:prstGeom prst="rect">
            <a:avLst/>
          </a:prstGeom>
          <a:ln>
            <a:solidFill>
              <a:schemeClr val="tx1"/>
            </a:solidFill>
          </a:ln>
        </p:spPr>
      </p:pic>
      <p:pic>
        <p:nvPicPr>
          <p:cNvPr id="6" name="Picture 5">
            <a:extLst>
              <a:ext uri="{FF2B5EF4-FFF2-40B4-BE49-F238E27FC236}">
                <a16:creationId xmlns:a16="http://schemas.microsoft.com/office/drawing/2014/main" id="{3772B121-E4AA-703B-9CF8-F72DE8AF257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5400000">
            <a:off x="3289295" y="1448509"/>
            <a:ext cx="3072752" cy="2304564"/>
          </a:xfrm>
          <a:prstGeom prst="rect">
            <a:avLst/>
          </a:prstGeom>
          <a:ln>
            <a:solidFill>
              <a:schemeClr val="tx1"/>
            </a:solidFill>
          </a:ln>
        </p:spPr>
      </p:pic>
      <p:pic>
        <p:nvPicPr>
          <p:cNvPr id="9" name="Picture 8">
            <a:extLst>
              <a:ext uri="{FF2B5EF4-FFF2-40B4-BE49-F238E27FC236}">
                <a16:creationId xmlns:a16="http://schemas.microsoft.com/office/drawing/2014/main" id="{CD26967B-F474-AF09-04FB-25F0496C905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rot="10800000">
            <a:off x="591037" y="4495800"/>
            <a:ext cx="3409462" cy="2557097"/>
          </a:xfrm>
          <a:prstGeom prst="rect">
            <a:avLst/>
          </a:prstGeom>
          <a:ln>
            <a:solidFill>
              <a:schemeClr val="tx1"/>
            </a:solidFill>
          </a:ln>
        </p:spPr>
      </p:pic>
      <p:pic>
        <p:nvPicPr>
          <p:cNvPr id="13" name="Picture 12">
            <a:extLst>
              <a:ext uri="{FF2B5EF4-FFF2-40B4-BE49-F238E27FC236}">
                <a16:creationId xmlns:a16="http://schemas.microsoft.com/office/drawing/2014/main" id="{2C790133-226D-C19A-1296-2D4306FA6CE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rot="5400000">
            <a:off x="6371649" y="1448511"/>
            <a:ext cx="3072752" cy="2304564"/>
          </a:xfrm>
          <a:prstGeom prst="rect">
            <a:avLst/>
          </a:prstGeom>
          <a:ln>
            <a:solidFill>
              <a:schemeClr val="tx1"/>
            </a:solidFill>
          </a:ln>
        </p:spPr>
      </p:pic>
    </p:spTree>
    <p:extLst>
      <p:ext uri="{BB962C8B-B14F-4D97-AF65-F5344CB8AC3E}">
        <p14:creationId xmlns:p14="http://schemas.microsoft.com/office/powerpoint/2010/main" val="45049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804C2E-225D-3E00-C15E-668A8B882D1B}"/>
              </a:ext>
            </a:extLst>
          </p:cNvPr>
          <p:cNvSpPr txBox="1"/>
          <p:nvPr/>
        </p:nvSpPr>
        <p:spPr>
          <a:xfrm>
            <a:off x="434083" y="602750"/>
            <a:ext cx="5029200" cy="954107"/>
          </a:xfrm>
          <a:prstGeom prst="rect">
            <a:avLst/>
          </a:prstGeom>
          <a:noFill/>
        </p:spPr>
        <p:txBody>
          <a:bodyPr wrap="square" rtlCol="0">
            <a:spAutoFit/>
          </a:bodyPr>
          <a:lstStyle/>
          <a:p>
            <a:r>
              <a:rPr lang="en-US" sz="2000" dirty="0"/>
              <a:t>WHAT DO THE REPAIRS LOOK LIKE?</a:t>
            </a:r>
          </a:p>
          <a:p>
            <a:pPr marL="285750" indent="-285750">
              <a:buFont typeface="Wingdings" pitchFamily="2" charset="2"/>
              <a:buChar char="§"/>
            </a:pPr>
            <a:endParaRPr lang="en-US" dirty="0"/>
          </a:p>
          <a:p>
            <a:pPr marL="285750" indent="-285750">
              <a:buFont typeface="Wingdings" pitchFamily="2" charset="2"/>
              <a:buChar char="§"/>
            </a:pPr>
            <a:endParaRPr lang="en-US" dirty="0"/>
          </a:p>
        </p:txBody>
      </p:sp>
      <p:pic>
        <p:nvPicPr>
          <p:cNvPr id="8" name="Picture 7">
            <a:extLst>
              <a:ext uri="{FF2B5EF4-FFF2-40B4-BE49-F238E27FC236}">
                <a16:creationId xmlns:a16="http://schemas.microsoft.com/office/drawing/2014/main" id="{6F8E0F3C-59D2-9434-7DB8-D9AE9D800AD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14400" y="1485326"/>
            <a:ext cx="2057243" cy="5369642"/>
          </a:xfrm>
          <a:prstGeom prst="rect">
            <a:avLst/>
          </a:prstGeom>
          <a:ln>
            <a:solidFill>
              <a:schemeClr val="tx1"/>
            </a:solidFill>
          </a:ln>
        </p:spPr>
      </p:pic>
      <p:pic>
        <p:nvPicPr>
          <p:cNvPr id="10" name="Picture 9" descr="A red pipe on a wall&#10;&#10;Description automatically generated with medium confidence">
            <a:extLst>
              <a:ext uri="{FF2B5EF4-FFF2-40B4-BE49-F238E27FC236}">
                <a16:creationId xmlns:a16="http://schemas.microsoft.com/office/drawing/2014/main" id="{FB4417EA-25FE-4DB2-617B-B03C0E15AC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157896" y="1981494"/>
            <a:ext cx="3725483" cy="2794112"/>
          </a:xfrm>
          <a:prstGeom prst="rect">
            <a:avLst/>
          </a:prstGeom>
          <a:ln>
            <a:solidFill>
              <a:schemeClr val="tx1"/>
            </a:solidFill>
          </a:ln>
        </p:spPr>
      </p:pic>
      <p:pic>
        <p:nvPicPr>
          <p:cNvPr id="14" name="Picture 13" descr="A concrete wall with a hole in it&#10;&#10;Description automatically generated">
            <a:extLst>
              <a:ext uri="{FF2B5EF4-FFF2-40B4-BE49-F238E27FC236}">
                <a16:creationId xmlns:a16="http://schemas.microsoft.com/office/drawing/2014/main" id="{16C0B9C2-2F9B-6D6A-0F8A-25C90AC8CF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318285" y="1981492"/>
            <a:ext cx="3725484" cy="2794113"/>
          </a:xfrm>
          <a:prstGeom prst="rect">
            <a:avLst/>
          </a:prstGeom>
          <a:ln>
            <a:solidFill>
              <a:schemeClr val="tx1"/>
            </a:solidFill>
          </a:ln>
        </p:spPr>
      </p:pic>
    </p:spTree>
    <p:extLst>
      <p:ext uri="{BB962C8B-B14F-4D97-AF65-F5344CB8AC3E}">
        <p14:creationId xmlns:p14="http://schemas.microsoft.com/office/powerpoint/2010/main" val="4064251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378</TotalTime>
  <Words>433</Words>
  <Application>Microsoft Office PowerPoint</Application>
  <PresentationFormat>Custom</PresentationFormat>
  <Paragraphs>103</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Calibri</vt:lpstr>
      <vt:lpstr>Franklin Gothic Medium</vt:lpstr>
      <vt:lpstr>Gill Sans MT</vt:lpstr>
      <vt:lpstr>Times New Roman</vt:lpstr>
      <vt:lpstr>Wingdings</vt:lpstr>
      <vt:lpstr>Office Theme</vt:lpstr>
      <vt:lpstr>OCEAN TRAIL V  CONCRETE REPAIR / MILESTONE PROJECT  March 6,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Gia</dc:creator>
  <cp:lastModifiedBy>OTV OTV</cp:lastModifiedBy>
  <cp:revision>14</cp:revision>
  <dcterms:created xsi:type="dcterms:W3CDTF">2023-06-07T16:41:28Z</dcterms:created>
  <dcterms:modified xsi:type="dcterms:W3CDTF">2025-03-06T11:05:15Z</dcterms:modified>
</cp:coreProperties>
</file>